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6" r:id="rId2"/>
    <p:sldId id="258" r:id="rId3"/>
    <p:sldId id="259" r:id="rId4"/>
    <p:sldId id="260" r:id="rId5"/>
    <p:sldId id="261" r:id="rId6"/>
    <p:sldId id="263" r:id="rId7"/>
    <p:sldId id="265" r:id="rId8"/>
    <p:sldId id="266" r:id="rId9"/>
    <p:sldId id="271" r:id="rId10"/>
    <p:sldId id="275" r:id="rId11"/>
    <p:sldId id="270" r:id="rId12"/>
    <p:sldId id="269" r:id="rId13"/>
    <p:sldId id="273" r:id="rId14"/>
    <p:sldId id="274" r:id="rId15"/>
    <p:sldId id="276" r:id="rId16"/>
    <p:sldId id="268" r:id="rId17"/>
    <p:sldId id="278"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Hello everyone, and thank you for joining us for today’s webinar! My name is </a:t>
            </a:r>
            <a:r>
              <a:rPr lang="en-US" sz="1200" b="1" i="0">
                <a:solidFill>
                  <a:schemeClr val="dk1"/>
                </a:solidFill>
                <a:latin typeface="Calibri"/>
                <a:ea typeface="Calibri"/>
                <a:cs typeface="Calibri"/>
                <a:sym typeface="Calibri"/>
              </a:rPr>
              <a:t>[NAME] </a:t>
            </a:r>
            <a:r>
              <a:rPr lang="en-US" sz="1200" b="0" i="0">
                <a:solidFill>
                  <a:schemeClr val="dk1"/>
                </a:solidFill>
                <a:latin typeface="Calibri"/>
                <a:ea typeface="Calibri"/>
                <a:cs typeface="Calibri"/>
                <a:sym typeface="Calibri"/>
              </a:rPr>
              <a:t>and I will be one of your presenters today. </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In today’s webinar our goal is two-fold: first, we will give a broad overview of why advocating for afterschool is so crucial in the current policy environment, and second, we will be going into the basics of planning a successful Lights On Afterschool event and discuss some strategies to engage policy makers and maximize the impact of your celebration. </a:t>
            </a:r>
            <a:endParaRPr/>
          </a:p>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After the hard work of planning has been done, celebrate your accomplishments, with award ceremonies, contests, open houses and family dinners with the rest of the afterschool program staff, youth and guests on October 20th</a:t>
            </a:r>
            <a:endParaRPr/>
          </a:p>
          <a:p>
            <a:pPr marL="0" lvl="0" indent="0" algn="l" rtl="0">
              <a:lnSpc>
                <a:spcPct val="100000"/>
              </a:lnSpc>
              <a:spcBef>
                <a:spcPts val="0"/>
              </a:spcBef>
              <a:spcAft>
                <a:spcPts val="0"/>
              </a:spcAft>
              <a:buSzPts val="1400"/>
              <a:buNone/>
            </a:pPr>
            <a:endParaRPr/>
          </a:p>
        </p:txBody>
      </p:sp>
      <p:sp>
        <p:nvSpPr>
          <p:cNvPr id="333" name="Google Shape;33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what should you plan to do during the celebration?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Planning an event like this may seem daunting, but like I said, Lights On Afterschool events don’t need to be hard to plan!</a:t>
            </a:r>
            <a:endParaRPr/>
          </a:p>
          <a:p>
            <a:pPr marL="0" lvl="0" indent="0" algn="l" rtl="0">
              <a:lnSpc>
                <a:spcPct val="100000"/>
              </a:lnSpc>
              <a:spcBef>
                <a:spcPts val="0"/>
              </a:spcBef>
              <a:spcAft>
                <a:spcPts val="0"/>
              </a:spcAft>
              <a:buSzPts val="1400"/>
              <a:buNone/>
            </a:pPr>
            <a:r>
              <a:rPr lang="en-US"/>
              <a:t>There are plenty of quick ways to celebrate Lights On that don’t take a lot of time, money, or resources – for plenty of ideas and inspiration just check out our website at afterschoolalliance.org/loa.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200"/>
              <a:buFont typeface="Calibri"/>
              <a:buChar char="-"/>
            </a:pPr>
            <a:r>
              <a:rPr lang="en-US"/>
              <a:t>One easy way to celebrate is by using our light bulb art. Just print out and decorate lights on afterschool light bulb art as your Lights On event. Have students write on the light bulbs why afterschool is important to them, then afterward, mail them to your elected official’s local office along with a note about your program, and maybe include notes from students for good measure!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Open houses and site tours can be fun, easy ways to showcase all of the great things you do every day.  Invite local leaders and policy makers to join parents on a student-led tour.  This gives them the opportunity to hear from those people who are directly affected by the great work your program is doing—youth and parents can often be your best advocates.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Afterschool programs this year have also registered to host family game nights, art and talent shows, carnivals and festivals and more. There are lots of options!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64" name="Google Shape;26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Here are some key points to keep in mind for a successful lights on afterschool celebration:</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Make sure to broadcast your event and use it to build support in your community.  Remember, all you have to do is register and we’ll send you 10 free posters to help promote your event in your community.</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Don’t forget to promote your event on social media! Facebook and twitter can be very effective ways of getting the attention of elected officials, policy makers and the media</a:t>
            </a:r>
            <a:endParaRPr sz="1200"/>
          </a:p>
          <a:p>
            <a:pPr marL="0" lvl="0" indent="0" algn="l" rtl="0">
              <a:lnSpc>
                <a:spcPct val="100000"/>
              </a:lnSpc>
              <a:spcBef>
                <a:spcPts val="0"/>
              </a:spcBef>
              <a:spcAft>
                <a:spcPts val="0"/>
              </a:spcAft>
              <a:buSzPts val="1400"/>
              <a:buNone/>
            </a:pPr>
            <a:endParaRPr sz="1200">
              <a:solidFill>
                <a:srgbClr val="000000"/>
              </a:solidFill>
            </a:endParaRPr>
          </a:p>
          <a:p>
            <a:pPr marL="0" lvl="0" indent="0" algn="l" rtl="0">
              <a:lnSpc>
                <a:spcPct val="100000"/>
              </a:lnSpc>
              <a:spcBef>
                <a:spcPts val="0"/>
              </a:spcBef>
              <a:spcAft>
                <a:spcPts val="0"/>
              </a:spcAft>
              <a:buSzPts val="1400"/>
              <a:buNone/>
            </a:pPr>
            <a:r>
              <a:rPr lang="en-US" sz="1200">
                <a:solidFill>
                  <a:srgbClr val="000000"/>
                </a:solidFill>
              </a:rPr>
              <a:t>Know that you’re not alone! It’s always a good idea to leverage the relationships you already have to make the most of this opportunity.</a:t>
            </a:r>
            <a:endParaRPr sz="1200">
              <a:solidFill>
                <a:srgbClr val="000000"/>
              </a:solidFill>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46" name="Google Shape;24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Policy makers at every level of government are critical allies in expanding the resources available to support afterschool programs.</a:t>
            </a:r>
            <a:endParaRPr/>
          </a:p>
          <a:p>
            <a:pPr marL="0" lvl="0" indent="0" algn="l" rtl="0">
              <a:lnSpc>
                <a:spcPct val="100000"/>
              </a:lnSpc>
              <a:spcBef>
                <a:spcPts val="0"/>
              </a:spcBef>
              <a:spcAft>
                <a:spcPts val="0"/>
              </a:spcAft>
              <a:buSzPts val="1400"/>
              <a:buNone/>
            </a:pPr>
            <a:r>
              <a:rPr lang="en-US"/>
              <a:t>Here are some ways that you can involve elected officials—and candidates for office—in your event.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There are sample event invitation on our website, as well as sample proclamations so that they can declare “Lights On Afterschool Day” in your community.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Policy makers may also be great messengers to help deliver your talking points to a broader audience and to add some real muscle to your outreach efforts.  Your event provides them with a great opportunity to position themselves as an ally to an important issue that lots of voting parents care about.  Having policy makers tour your site or event also gives the press more reason to cover the event, so make sure there are plenty of great visuals for photos.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 can also invite candidates for office during election season, just be sure to give all candidates equal opportunity to participate, so as not to come across as endorsing any one candidate over the other.  Afterschool is one of those issues that finds support across party lines.  So even if there is an elected official or a candidate who hasn’t supported afterschool in the past, Lights On is a perfect opportunity to educate them on the importance of investing in afterschool.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website has a guide to help you navigate election season, including rules of engagement for nonprofits so that you’re clear on the law, talking points, advice on how to target your key audiences—including the media and the field of afterschool supporters— questions to ask candidates about their stance on afterschool investments, and tools to help you plan a candidate forum.</a:t>
            </a:r>
            <a:endParaRPr/>
          </a:p>
          <a:p>
            <a:pPr marL="0" lvl="0" indent="0" algn="l" rtl="0">
              <a:lnSpc>
                <a:spcPct val="100000"/>
              </a:lnSpc>
              <a:spcBef>
                <a:spcPts val="0"/>
              </a:spcBef>
              <a:spcAft>
                <a:spcPts val="0"/>
              </a:spcAft>
              <a:buSzPts val="1400"/>
              <a:buNone/>
            </a:pPr>
            <a:endParaRPr/>
          </a:p>
        </p:txBody>
      </p:sp>
      <p:sp>
        <p:nvSpPr>
          <p:cNvPr id="304" name="Google Shape;3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a:t>Lights On Afterschool</a:t>
            </a:r>
            <a:r>
              <a:rPr lang="en-US"/>
              <a:t> provides a wonderful opportunity to generate positive news coverage of your afterschool program and to remind the public of the need to provide sufficient funding for afterschool.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Reporters seek out stories that affect the community—they will want to tell readers, viewers and listeners about threats to afterschool programs.</a:t>
            </a:r>
            <a:br>
              <a:rPr lang="en-US"/>
            </a:br>
            <a:endParaRPr/>
          </a:p>
          <a:p>
            <a:pPr marL="0" lvl="0" indent="0" algn="l" rtl="0">
              <a:lnSpc>
                <a:spcPct val="100000"/>
              </a:lnSpc>
              <a:spcBef>
                <a:spcPts val="0"/>
              </a:spcBef>
              <a:spcAft>
                <a:spcPts val="0"/>
              </a:spcAft>
              <a:buSzPts val="1400"/>
              <a:buNone/>
            </a:pPr>
            <a:r>
              <a:rPr lang="en-US"/>
              <a:t>So plan your </a:t>
            </a:r>
            <a:r>
              <a:rPr lang="en-US" i="1"/>
              <a:t>Lights On Afterschool</a:t>
            </a:r>
            <a:r>
              <a:rPr lang="en-US"/>
              <a:t> activities with the media in mind. If you’re trying to involve the media, make sure you have compelling visuals, including banners, and backdrops for speakers and performances.  Keep your timing in mind.  Daily print and broadcast reporters need to file their stories by early afternoon.  Hold the main parts of your event, like speeches or performances, as early as possible in the celebration.  For example, if your event goes from 3 to 5, you could do it at 3:15.</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 can also make a media list, including local reporters, editors, columnists, bloggers and producers who cover education, children and families, parenting, or workplace and community feature stories.  In election years you should also add local politics reporters—especially if you’re inviting candidates.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can also be a great idea to invite the public! Send out an announcement to the media a few weeks before your.  Give them a calendar announcement that they can publish to encourage the public to attend your event.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Make sure that your key messages are integrated into all your media materials and are the focus of remarks. Try to keep it to no more than three main points.  Be sure to tailor yours to reflect what afterschool programs mean to your community and the unique challenges facing afterschool programs in your state.  Feel free to steal ours:</a:t>
            </a:r>
            <a:endParaRPr/>
          </a:p>
          <a:p>
            <a:pPr marL="231229" lvl="0" indent="-231229" algn="l" rtl="0">
              <a:lnSpc>
                <a:spcPct val="100000"/>
              </a:lnSpc>
              <a:spcBef>
                <a:spcPts val="0"/>
              </a:spcBef>
              <a:spcAft>
                <a:spcPts val="0"/>
              </a:spcAft>
              <a:buClr>
                <a:schemeClr val="dk1"/>
              </a:buClr>
              <a:buSzPts val="1200"/>
              <a:buFont typeface="Calibri"/>
              <a:buAutoNum type="arabicParenBoth"/>
            </a:pPr>
            <a:r>
              <a:rPr lang="en-US"/>
              <a:t>Afterschool programs keep kids safe, inspire learning and help working families.</a:t>
            </a:r>
            <a:endParaRPr/>
          </a:p>
          <a:p>
            <a:pPr marL="231229" lvl="0" indent="-231229" algn="l" rtl="0">
              <a:lnSpc>
                <a:spcPct val="100000"/>
              </a:lnSpc>
              <a:spcBef>
                <a:spcPts val="0"/>
              </a:spcBef>
              <a:spcAft>
                <a:spcPts val="0"/>
              </a:spcAft>
              <a:buClr>
                <a:schemeClr val="dk1"/>
              </a:buClr>
              <a:buSzPts val="1200"/>
              <a:buFont typeface="Calibri"/>
              <a:buAutoNum type="arabicParenBoth"/>
            </a:pPr>
            <a:r>
              <a:rPr lang="en-US"/>
              <a:t>Afterschool programs need more resources and more support.</a:t>
            </a:r>
            <a:endParaRPr/>
          </a:p>
          <a:p>
            <a:pPr marL="231229" lvl="0" indent="-155029" algn="l" rtl="0">
              <a:lnSpc>
                <a:spcPct val="100000"/>
              </a:lnSpc>
              <a:spcBef>
                <a:spcPts val="0"/>
              </a:spcBef>
              <a:spcAft>
                <a:spcPts val="0"/>
              </a:spcAft>
              <a:buClr>
                <a:schemeClr val="dk1"/>
              </a:buClr>
              <a:buSzPts val="1200"/>
              <a:buFont typeface="Calibri"/>
              <a:buNone/>
            </a:pPr>
            <a:endParaRPr/>
          </a:p>
          <a:p>
            <a:pPr marL="231229" lvl="0" indent="-231229" algn="l" rtl="0">
              <a:lnSpc>
                <a:spcPct val="100000"/>
              </a:lnSpc>
              <a:spcBef>
                <a:spcPts val="0"/>
              </a:spcBef>
              <a:spcAft>
                <a:spcPts val="0"/>
              </a:spcAft>
              <a:buSzPts val="1400"/>
              <a:buNone/>
            </a:pPr>
            <a:r>
              <a:rPr lang="en-US"/>
              <a:t>It can also be important to make sure your event has press appeal. Send media alerts to entice reporters to cover your event. Highlight what will happen at your event and why it’s important to the community. We have everything you need on our website. </a:t>
            </a:r>
            <a:endParaRPr/>
          </a:p>
          <a:p>
            <a:pPr marL="231229" lvl="0" indent="-231229" algn="l" rtl="0">
              <a:lnSpc>
                <a:spcPct val="100000"/>
              </a:lnSpc>
              <a:spcBef>
                <a:spcPts val="0"/>
              </a:spcBef>
              <a:spcAft>
                <a:spcPts val="0"/>
              </a:spcAft>
              <a:buSzPts val="1400"/>
              <a:buNone/>
            </a:pPr>
            <a:endParaRPr/>
          </a:p>
          <a:p>
            <a:pPr marL="231229" lvl="0" indent="-231229" algn="l" rtl="0">
              <a:lnSpc>
                <a:spcPct val="100000"/>
              </a:lnSpc>
              <a:spcBef>
                <a:spcPts val="0"/>
              </a:spcBef>
              <a:spcAft>
                <a:spcPts val="0"/>
              </a:spcAft>
              <a:buSzPts val="1400"/>
              <a:buNone/>
            </a:pPr>
            <a:r>
              <a:rPr lang="en-US"/>
              <a:t>You can also issue a news release. Send out the release a few days before your event with quotes and event highlights.  This will help reporters to cover your story, even if they can’t actually come to the event.</a:t>
            </a:r>
            <a:endParaRPr/>
          </a:p>
          <a:p>
            <a:pPr marL="231229" lvl="0" indent="-231229" algn="l" rtl="0">
              <a:lnSpc>
                <a:spcPct val="100000"/>
              </a:lnSpc>
              <a:spcBef>
                <a:spcPts val="0"/>
              </a:spcBef>
              <a:spcAft>
                <a:spcPts val="0"/>
              </a:spcAft>
              <a:buSzPts val="1400"/>
              <a:buNone/>
            </a:pPr>
            <a:endParaRPr/>
          </a:p>
          <a:p>
            <a:pPr marL="231229" lvl="0" indent="-231229" algn="l" rtl="0">
              <a:lnSpc>
                <a:spcPct val="100000"/>
              </a:lnSpc>
              <a:spcBef>
                <a:spcPts val="0"/>
              </a:spcBef>
              <a:spcAft>
                <a:spcPts val="0"/>
              </a:spcAft>
              <a:buSzPts val="1400"/>
              <a:buNone/>
            </a:pPr>
            <a:r>
              <a:rPr lang="en-US"/>
              <a:t>Consider giving press kits to each reporter who comes to your event.  Press kits can include things like news releases, background information on your program, fact sheets on afterschool in your area, copies of speaker remarks, letters from kids and families about their experience in the program, copies of any official proclamations, details on upcoming events your program is having, and any other interesting information.</a:t>
            </a:r>
            <a:endParaRPr/>
          </a:p>
          <a:p>
            <a:pPr marL="231229" lvl="0" indent="-231229" algn="l" rtl="0">
              <a:lnSpc>
                <a:spcPct val="100000"/>
              </a:lnSpc>
              <a:spcBef>
                <a:spcPts val="0"/>
              </a:spcBef>
              <a:spcAft>
                <a:spcPts val="0"/>
              </a:spcAft>
              <a:buSzPts val="1400"/>
              <a:buNone/>
            </a:pPr>
            <a:endParaRPr/>
          </a:p>
          <a:p>
            <a:pPr marL="231229" lvl="0" indent="-231229" algn="l" rtl="0">
              <a:lnSpc>
                <a:spcPct val="100000"/>
              </a:lnSpc>
              <a:spcBef>
                <a:spcPts val="0"/>
              </a:spcBef>
              <a:spcAft>
                <a:spcPts val="0"/>
              </a:spcAft>
              <a:buSzPts val="1400"/>
              <a:buNone/>
            </a:pPr>
            <a:r>
              <a:rPr lang="en-US"/>
              <a:t>And don’t stop the day of – this is the most important thing! Don’t waste this media opportunity! Keep copies of any stories that aired or were published in order to show them to potential funders, board members, or at future events.  Stay in contact with the reporters who came to your event, and pitch follow-up stories when you can, like an end-of-school-year follow-up in May or June.</a:t>
            </a:r>
            <a:endParaRPr/>
          </a:p>
        </p:txBody>
      </p:sp>
      <p:sp>
        <p:nvSpPr>
          <p:cNvPr id="319" name="Google Shape;31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That’s all we have for you today! I hope you all feel like a Lights On Afterschool event is doable and can be a great opportunity to build community support for your program.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Once again, our website has all of the tools you’ll need—for free.  The sooner you register, the sooner you’ll start receiving weekly planning updates from us.</a:t>
            </a:r>
            <a:endParaRPr/>
          </a:p>
        </p:txBody>
      </p:sp>
      <p:sp>
        <p:nvSpPr>
          <p:cNvPr id="343" name="Google Shape;34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6367328f53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6367328f53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6367328f53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So what exactly is Lights On Afterschool?</a:t>
            </a:r>
            <a:endParaRPr/>
          </a:p>
          <a:p>
            <a:pPr marL="0" lvl="0" indent="0" algn="l" rtl="0">
              <a:lnSpc>
                <a:spcPct val="100000"/>
              </a:lnSpc>
              <a:spcBef>
                <a:spcPts val="0"/>
              </a:spcBef>
              <a:spcAft>
                <a:spcPts val="0"/>
              </a:spcAft>
              <a:buSzPts val="1400"/>
              <a:buNone/>
            </a:pPr>
            <a:r>
              <a:rPr lang="en-US" sz="1200"/>
              <a:t>On October 2</a:t>
            </a:r>
            <a:r>
              <a:rPr lang="en-US"/>
              <a:t>0</a:t>
            </a:r>
            <a:r>
              <a:rPr lang="en-US" sz="1200" baseline="30000"/>
              <a:t>th</a:t>
            </a:r>
            <a:r>
              <a:rPr lang="en-US" sz="1200"/>
              <a:t>, more than 8,000 afterschool programs around the country will join together to hold the 2</a:t>
            </a:r>
            <a:r>
              <a:rPr lang="en-US"/>
              <a:t>2nd</a:t>
            </a:r>
            <a:r>
              <a:rPr lang="en-US" sz="1200"/>
              <a:t> annual Lights On Afterschool. Lights On Afterschool is a chance for afterschool programs to celebrate and showcase exactly what they do every day and make the case to their community, to parents, to policy makers and to the media that afterschool programs are essential for students and their families.  </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It’s also an opportunity to highlight the changing face of what “afterschool” really looks like for kids: it’s not just daycare. You are providing engaging, hands-on enrichment opportunities for kids that enhance and build upon school-time learning in really unique ways.  Some people may already be aware of what you do, but others may not—that’s why hosting a Light On Afterschool event is a great opportunity to educate your community and create brand new advocates!</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Lights On Afterschool allows you to bring attention to the need for more afterschool programs and resources in your community, and it gives you the freedom to create an event that does this in a way that you feel works BEST for your area and your program.</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Partners of Lights On Afterschool include 4-H Afterschool, Boys &amp; Girls Clubs, YMCA, and 21</a:t>
            </a:r>
            <a:r>
              <a:rPr lang="en-US" sz="1200" baseline="30000"/>
              <a:t>st</a:t>
            </a:r>
            <a:r>
              <a:rPr lang="en-US" sz="1200"/>
              <a:t> Century Community Learning Center programs</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Lights On Afterschool events generate thousands of newspaper, radio &amp; TV stories across the country every year, including every major media market and targeted Congressional districts  </a:t>
            </a:r>
            <a:endParaRPr/>
          </a:p>
          <a:p>
            <a:pPr marL="0" lvl="0" indent="0" algn="l" rtl="0">
              <a:lnSpc>
                <a:spcPct val="100000"/>
              </a:lnSpc>
              <a:spcBef>
                <a:spcPts val="0"/>
              </a:spcBef>
              <a:spcAft>
                <a:spcPts val="0"/>
              </a:spcAft>
              <a:buSzPts val="1400"/>
              <a:buNone/>
            </a:pPr>
            <a:endParaRPr/>
          </a:p>
        </p:txBody>
      </p:sp>
      <p:sp>
        <p:nvSpPr>
          <p:cNvPr id="112" name="Google Shape;11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year’s poster was painted by students of the LEAP afterschool program at PS100x in Bronx, New York. It’s a copy of the mural on the school building. The flowers have silhouettes of human figures that represent different ages and the different stages of learning and growth.</a:t>
            </a:r>
            <a:endParaRPr/>
          </a:p>
        </p:txBody>
      </p:sp>
      <p:sp>
        <p:nvSpPr>
          <p:cNvPr id="122" name="Google Shape;1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point of hosting a Lights On event is to build long-term support for your program, and for similar programs in your community and in your state.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 how can Lights On help sustain and promote your program?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is where relationships with the media and with policy makers come 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Lights On is more than just a one day thing – through the course of planning your Lights On event, you’ll strengthen relationships and build new relationships with partners in your area.  So we’ll be talking a little more about the planning process—to make sure that your event is planned with intention and with clear goals for what you want to come out of it.</a:t>
            </a:r>
            <a:endParaRPr/>
          </a:p>
        </p:txBody>
      </p:sp>
      <p:sp>
        <p:nvSpPr>
          <p:cNvPr id="133" name="Google Shape;13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Lights On Afterschool events don’t need to be difficult to plan or expensive in order to be effective.</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So here are my THREE EASY STEPS FOR CREATING A great Lights On Afterschool Event!</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1. REGISTER online</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2. PLAN for your event </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3. PUBLICIZE by reaching out to your supporters and the media</a:t>
            </a:r>
            <a:endParaRPr/>
          </a:p>
          <a:p>
            <a:pPr marL="0" lvl="0" indent="0" algn="l" rtl="0">
              <a:lnSpc>
                <a:spcPct val="100000"/>
              </a:lnSpc>
              <a:spcBef>
                <a:spcPts val="0"/>
              </a:spcBef>
              <a:spcAft>
                <a:spcPts val="0"/>
              </a:spcAft>
              <a:buSzPts val="1400"/>
              <a:buNone/>
            </a:pPr>
            <a:endParaRPr/>
          </a:p>
        </p:txBody>
      </p:sp>
      <p:sp>
        <p:nvSpPr>
          <p:cNvPr id="146" name="Google Shape;14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Once you’ve registered your event, prepare your mail and inbox to receive a bunch of free resources that include:</a:t>
            </a:r>
            <a:endParaRPr/>
          </a:p>
          <a:p>
            <a:pPr marL="0" lvl="0" indent="0" algn="l" rtl="0">
              <a:lnSpc>
                <a:spcPct val="100000"/>
              </a:lnSpc>
              <a:spcBef>
                <a:spcPts val="360"/>
              </a:spcBef>
              <a:spcAft>
                <a:spcPts val="0"/>
              </a:spcAft>
              <a:buSzPts val="1400"/>
              <a:buNone/>
            </a:pPr>
            <a:r>
              <a:rPr lang="en-US" sz="1200"/>
              <a:t>--email planning tips and updates every week</a:t>
            </a:r>
            <a:endParaRPr/>
          </a:p>
          <a:p>
            <a:pPr marL="0" lvl="0" indent="0" algn="l" rtl="0">
              <a:lnSpc>
                <a:spcPct val="100000"/>
              </a:lnSpc>
              <a:spcBef>
                <a:spcPts val="360"/>
              </a:spcBef>
              <a:spcAft>
                <a:spcPts val="0"/>
              </a:spcAft>
              <a:buSzPts val="1400"/>
              <a:buNone/>
            </a:pPr>
            <a:r>
              <a:rPr lang="en-US" sz="1200"/>
              <a:t>--10 free posters to help you promote your event locally </a:t>
            </a:r>
            <a:endParaRPr/>
          </a:p>
          <a:p>
            <a:pPr marL="0" lvl="0" indent="0" algn="l" rtl="0">
              <a:lnSpc>
                <a:spcPct val="100000"/>
              </a:lnSpc>
              <a:spcBef>
                <a:spcPts val="360"/>
              </a:spcBef>
              <a:spcAft>
                <a:spcPts val="0"/>
              </a:spcAft>
              <a:buSzPts val="1400"/>
              <a:buNone/>
            </a:pPr>
            <a:r>
              <a:rPr lang="en-US" sz="1200"/>
              <a:t>--Raffles and prize giveaways EVERY WEEK among our registered programs for event materials leading up to Lights ON</a:t>
            </a:r>
            <a:endParaRPr/>
          </a:p>
          <a:p>
            <a:pPr marL="0" lvl="0" indent="0" algn="l" rtl="0">
              <a:lnSpc>
                <a:spcPct val="100000"/>
              </a:lnSpc>
              <a:spcBef>
                <a:spcPts val="360"/>
              </a:spcBef>
              <a:spcAft>
                <a:spcPts val="0"/>
              </a:spcAft>
              <a:buSzPts val="1400"/>
              <a:buNone/>
            </a:pPr>
            <a:r>
              <a:rPr lang="en-US" sz="1200"/>
              <a:t>--your event will be added to our website for the media and your community to see</a:t>
            </a:r>
            <a:endParaRPr/>
          </a:p>
          <a:p>
            <a:pPr marL="0" lvl="0" indent="0" algn="l" rtl="0">
              <a:lnSpc>
                <a:spcPct val="100000"/>
              </a:lnSpc>
              <a:spcBef>
                <a:spcPts val="360"/>
              </a:spcBef>
              <a:spcAft>
                <a:spcPts val="0"/>
              </a:spcAft>
              <a:buSzPts val="1400"/>
              <a:buNone/>
            </a:pPr>
            <a:r>
              <a:rPr lang="en-US" sz="1200"/>
              <a:t>--your event is counted in our national total! </a:t>
            </a:r>
            <a:endParaRPr/>
          </a:p>
          <a:p>
            <a:pPr marL="0" lvl="0" indent="0" algn="l" rtl="0">
              <a:lnSpc>
                <a:spcPct val="100000"/>
              </a:lnSpc>
              <a:spcBef>
                <a:spcPts val="360"/>
              </a:spcBef>
              <a:spcAft>
                <a:spcPts val="0"/>
              </a:spcAft>
              <a:buSzPts val="1400"/>
              <a:buNone/>
            </a:pPr>
            <a:endParaRPr sz="1200"/>
          </a:p>
          <a:p>
            <a:pPr marL="0" lvl="0" indent="0" algn="l" rtl="0">
              <a:lnSpc>
                <a:spcPct val="100000"/>
              </a:lnSpc>
              <a:spcBef>
                <a:spcPts val="360"/>
              </a:spcBef>
              <a:spcAft>
                <a:spcPts val="0"/>
              </a:spcAft>
              <a:buSzPts val="1400"/>
              <a:buNone/>
            </a:pPr>
            <a:r>
              <a:rPr lang="en-US" sz="1200"/>
              <a:t>Registering with us is the only way that we know you’re holding an event and the only way you’ll be able to receive these free resources—that’s why it’s so important!</a:t>
            </a:r>
            <a:endParaRPr/>
          </a:p>
        </p:txBody>
      </p:sp>
      <p:sp>
        <p:nvSpPr>
          <p:cNvPr id="172" name="Google Shape;17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Visit the website to find our event planning kit that includes step by step information on how to start planning a successful Lights ON afterschool event.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event planning kit includes: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--sample materials, like invitations and activities</a:t>
            </a:r>
            <a:endParaRPr/>
          </a:p>
          <a:p>
            <a:pPr marL="0" lvl="0" indent="0" algn="l" rtl="0">
              <a:lnSpc>
                <a:spcPct val="100000"/>
              </a:lnSpc>
              <a:spcBef>
                <a:spcPts val="0"/>
              </a:spcBef>
              <a:spcAft>
                <a:spcPts val="0"/>
              </a:spcAft>
              <a:buSzPts val="1400"/>
              <a:buNone/>
            </a:pPr>
            <a:r>
              <a:rPr lang="en-US"/>
              <a:t>--graphics and logos to download</a:t>
            </a:r>
            <a:endParaRPr/>
          </a:p>
          <a:p>
            <a:pPr marL="0" lvl="0" indent="0" algn="l" rtl="0">
              <a:lnSpc>
                <a:spcPct val="100000"/>
              </a:lnSpc>
              <a:spcBef>
                <a:spcPts val="0"/>
              </a:spcBef>
              <a:spcAft>
                <a:spcPts val="0"/>
              </a:spcAft>
              <a:buSzPts val="1400"/>
              <a:buNone/>
            </a:pPr>
            <a:r>
              <a:rPr lang="en-US"/>
              <a:t>--timelines and checklists, which are actually the most used resources we have. </a:t>
            </a:r>
            <a:endParaRPr/>
          </a:p>
          <a:p>
            <a:pPr marL="0" lvl="0" indent="0" algn="l" rtl="0">
              <a:lnSpc>
                <a:spcPct val="100000"/>
              </a:lnSpc>
              <a:spcBef>
                <a:spcPts val="0"/>
              </a:spcBef>
              <a:spcAft>
                <a:spcPts val="0"/>
              </a:spcAft>
              <a:buSzPts val="1400"/>
              <a:buNone/>
            </a:pPr>
            <a:r>
              <a:rPr lang="en-US"/>
              <a:t>--event ideas and case studies</a:t>
            </a:r>
            <a:endParaRPr/>
          </a:p>
          <a:p>
            <a:pPr marL="0" lvl="0" indent="0" algn="l" rtl="0">
              <a:lnSpc>
                <a:spcPct val="100000"/>
              </a:lnSpc>
              <a:spcBef>
                <a:spcPts val="0"/>
              </a:spcBef>
              <a:spcAft>
                <a:spcPts val="0"/>
              </a:spcAft>
              <a:buSzPts val="1400"/>
              <a:buNone/>
            </a:pPr>
            <a:r>
              <a:rPr lang="en-US"/>
              <a:t>--media materials that you can edit to make it specific to your afterschool program</a:t>
            </a:r>
            <a:endParaRPr/>
          </a:p>
          <a:p>
            <a:pPr marL="0" lvl="0" indent="0" algn="l" rtl="0">
              <a:lnSpc>
                <a:spcPct val="100000"/>
              </a:lnSpc>
              <a:spcBef>
                <a:spcPts val="0"/>
              </a:spcBef>
              <a:spcAft>
                <a:spcPts val="0"/>
              </a:spcAft>
              <a:buSzPts val="1400"/>
              <a:buNone/>
            </a:pPr>
            <a:r>
              <a:rPr lang="en-US"/>
              <a:t>--handouts and talking points to help share the afterschool story with your community</a:t>
            </a:r>
            <a:endParaRPr/>
          </a:p>
          <a:p>
            <a:pPr marL="0" lvl="0" indent="0" algn="l" rtl="0">
              <a:lnSpc>
                <a:spcPct val="100000"/>
              </a:lnSpc>
              <a:spcBef>
                <a:spcPts val="0"/>
              </a:spcBef>
              <a:spcAft>
                <a:spcPts val="0"/>
              </a:spcAft>
              <a:buSzPts val="1400"/>
              <a:buNone/>
            </a:pPr>
            <a:r>
              <a:rPr lang="en-US"/>
              <a:t>-- Most importantly, we have entire sections on engaging the media and policy makers</a:t>
            </a:r>
            <a:endParaRPr/>
          </a:p>
        </p:txBody>
      </p:sp>
      <p:sp>
        <p:nvSpPr>
          <p:cNvPr id="197" name="Google Shape;19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Now that you have access to the tools and resources you need, it’s time to think about your goals for hosting a lights on afterschool event. </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Who are you trying to reach with your message and who is best to deliver that message?  </a:t>
            </a:r>
            <a:endParaRPr/>
          </a:p>
          <a:p>
            <a:pPr marL="0" lvl="0" indent="0" algn="l" rtl="0">
              <a:lnSpc>
                <a:spcPct val="100000"/>
              </a:lnSpc>
              <a:spcBef>
                <a:spcPts val="0"/>
              </a:spcBef>
              <a:spcAft>
                <a:spcPts val="0"/>
              </a:spcAft>
              <a:buSzPts val="1400"/>
              <a:buNone/>
            </a:pPr>
            <a:r>
              <a:rPr lang="en-US" sz="1200"/>
              <a:t>What do you want to be the result of your event?  </a:t>
            </a:r>
            <a:endParaRPr/>
          </a:p>
          <a:p>
            <a:pPr marL="0" lvl="0" indent="0" algn="l" rtl="0">
              <a:lnSpc>
                <a:spcPct val="100000"/>
              </a:lnSpc>
              <a:spcBef>
                <a:spcPts val="0"/>
              </a:spcBef>
              <a:spcAft>
                <a:spcPts val="0"/>
              </a:spcAft>
              <a:buSzPts val="1400"/>
              <a:buNone/>
            </a:pPr>
            <a:r>
              <a:rPr lang="en-US" sz="1200"/>
              <a:t>Do you want media coverage, or a better relationship with the mayor or police chief? </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Also think about your needs.  </a:t>
            </a:r>
            <a:endParaRPr/>
          </a:p>
          <a:p>
            <a:pPr marL="0" lvl="0" indent="0" algn="l" rtl="0">
              <a:lnSpc>
                <a:spcPct val="100000"/>
              </a:lnSpc>
              <a:spcBef>
                <a:spcPts val="0"/>
              </a:spcBef>
              <a:spcAft>
                <a:spcPts val="0"/>
              </a:spcAft>
              <a:buSzPts val="1400"/>
              <a:buNone/>
            </a:pPr>
            <a:r>
              <a:rPr lang="en-US" sz="1200"/>
              <a:t>What can you feasibly do with the resources and time that you have?  </a:t>
            </a:r>
            <a:endParaRPr/>
          </a:p>
          <a:p>
            <a:pPr marL="0" lvl="0" indent="0" algn="l" rtl="0">
              <a:lnSpc>
                <a:spcPct val="100000"/>
              </a:lnSpc>
              <a:spcBef>
                <a:spcPts val="0"/>
              </a:spcBef>
              <a:spcAft>
                <a:spcPts val="0"/>
              </a:spcAft>
              <a:buSzPts val="1400"/>
              <a:buNone/>
            </a:pPr>
            <a:r>
              <a:rPr lang="en-US" sz="1200"/>
              <a:t>Will you need to find sponsors or donors?  </a:t>
            </a:r>
            <a:endParaRPr/>
          </a:p>
          <a:p>
            <a:pPr marL="0" lvl="0" indent="0" algn="l" rtl="0">
              <a:lnSpc>
                <a:spcPct val="100000"/>
              </a:lnSpc>
              <a:spcBef>
                <a:spcPts val="0"/>
              </a:spcBef>
              <a:spcAft>
                <a:spcPts val="0"/>
              </a:spcAft>
              <a:buSzPts val="1400"/>
              <a:buNone/>
            </a:pPr>
            <a:r>
              <a:rPr lang="en-US" sz="1200"/>
              <a:t>Are there partners in your community </a:t>
            </a:r>
            <a:r>
              <a:rPr lang="en-US"/>
              <a:t>with whom you can team up</a:t>
            </a:r>
            <a:r>
              <a:rPr lang="en-US" sz="1200"/>
              <a:t>?</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We also have tools to help answer these questions before you start planning.</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One great way to showcase students is to make sure they are involved with the planning and execution of your event wherever possible.  Whether that be through demonstrations, giving speeches, being tour guides,  planning out event activities or making decorations, there’s no wrong answer.</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It’s also important to involve partners however you can – for example, enlist board members to introduce students and ask donors to attend to see what you’re up to. For more ideas, our event planning guide has tools and case studies to help you along the way</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Make sure that you come up with roles for local leaders who want to be part of your event.  We also have sample invitations and letters to policy makers that you can customize.</a:t>
            </a:r>
            <a:endParaRPr sz="1200"/>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event planning kit at www.afterschoolalliance.org has tools to help you from the earliest stages to your post –event checklist and everything in between.  Use it for idea brainstorming stage to creating materials to inviting media and policymakers to promoting your event online.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78" name="Google Shape;27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2.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p:nvPr/>
        </p:nvSpPr>
        <p:spPr>
          <a:xfrm>
            <a:off x="0" y="0"/>
            <a:ext cx="12192000" cy="6858000"/>
          </a:xfrm>
          <a:prstGeom prst="rect">
            <a:avLst/>
          </a:prstGeom>
          <a:solidFill>
            <a:srgbClr val="00206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3"/>
          <p:cNvSpPr/>
          <p:nvPr/>
        </p:nvSpPr>
        <p:spPr>
          <a:xfrm>
            <a:off x="0" y="1708484"/>
            <a:ext cx="12192000" cy="22620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3"/>
          <p:cNvSpPr txBox="1"/>
          <p:nvPr/>
        </p:nvSpPr>
        <p:spPr>
          <a:xfrm>
            <a:off x="950495" y="2021305"/>
            <a:ext cx="9709484"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dirty="0">
                <a:solidFill>
                  <a:schemeClr val="lt1"/>
                </a:solidFill>
              </a:rPr>
              <a:t>Lights On Afterschool 101</a:t>
            </a:r>
            <a:endParaRPr sz="5400" b="1" i="0" u="none" strike="noStrike" cap="none" dirty="0">
              <a:solidFill>
                <a:schemeClr val="lt1"/>
              </a:solidFi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92" name="Google Shape;92;p13"/>
          <p:cNvPicPr preferRelativeResize="0"/>
          <p:nvPr/>
        </p:nvPicPr>
        <p:blipFill rotWithShape="1">
          <a:blip r:embed="rId3">
            <a:alphaModFix/>
          </a:blip>
          <a:srcRect/>
          <a:stretch/>
        </p:blipFill>
        <p:spPr>
          <a:xfrm>
            <a:off x="1158313" y="4661622"/>
            <a:ext cx="3157002" cy="603106"/>
          </a:xfrm>
          <a:prstGeom prst="rect">
            <a:avLst/>
          </a:prstGeom>
          <a:noFill/>
          <a:ln>
            <a:noFill/>
          </a:ln>
        </p:spPr>
      </p:pic>
      <p:pic>
        <p:nvPicPr>
          <p:cNvPr id="93" name="Google Shape;93;p13"/>
          <p:cNvPicPr preferRelativeResize="0"/>
          <p:nvPr/>
        </p:nvPicPr>
        <p:blipFill rotWithShape="1">
          <a:blip r:embed="rId4">
            <a:alphaModFix/>
          </a:blip>
          <a:srcRect/>
          <a:stretch/>
        </p:blipFill>
        <p:spPr>
          <a:xfrm>
            <a:off x="8718753" y="4533955"/>
            <a:ext cx="3071724" cy="730773"/>
          </a:xfrm>
          <a:prstGeom prst="rect">
            <a:avLst/>
          </a:prstGeom>
          <a:noFill/>
          <a:ln>
            <a:noFill/>
          </a:ln>
        </p:spPr>
      </p:pic>
      <p:sp>
        <p:nvSpPr>
          <p:cNvPr id="94" name="Google Shape;94;p13"/>
          <p:cNvSpPr txBox="1"/>
          <p:nvPr/>
        </p:nvSpPr>
        <p:spPr>
          <a:xfrm>
            <a:off x="7940150" y="3221625"/>
            <a:ext cx="3725400" cy="63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3300" b="1" dirty="0">
                <a:solidFill>
                  <a:srgbClr val="FFFB00"/>
                </a:solidFill>
              </a:rPr>
              <a:t>October 26, 2023</a:t>
            </a:r>
            <a:endParaRPr sz="3300" b="1" i="0" u="none" strike="noStrike" cap="none" dirty="0">
              <a:solidFill>
                <a:srgbClr val="FFFB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32"/>
          <p:cNvPicPr preferRelativeResize="0"/>
          <p:nvPr/>
        </p:nvPicPr>
        <p:blipFill rotWithShape="1">
          <a:blip r:embed="rId3">
            <a:alphaModFix/>
          </a:blip>
          <a:srcRect l="3320" t="7809" r="985" b="11435"/>
          <a:stretch/>
        </p:blipFill>
        <p:spPr>
          <a:xfrm>
            <a:off x="0" y="0"/>
            <a:ext cx="12192000" cy="6858002"/>
          </a:xfrm>
          <a:prstGeom prst="rect">
            <a:avLst/>
          </a:prstGeom>
          <a:noFill/>
          <a:ln>
            <a:noFill/>
          </a:ln>
        </p:spPr>
      </p:pic>
      <p:pic>
        <p:nvPicPr>
          <p:cNvPr id="336" name="Google Shape;336;p32"/>
          <p:cNvPicPr preferRelativeResize="0"/>
          <p:nvPr/>
        </p:nvPicPr>
        <p:blipFill rotWithShape="1">
          <a:blip r:embed="rId4">
            <a:alphaModFix/>
          </a:blip>
          <a:srcRect/>
          <a:stretch/>
        </p:blipFill>
        <p:spPr>
          <a:xfrm>
            <a:off x="431800" y="6142031"/>
            <a:ext cx="2203116" cy="420878"/>
          </a:xfrm>
          <a:prstGeom prst="rect">
            <a:avLst/>
          </a:prstGeom>
          <a:noFill/>
          <a:ln>
            <a:noFill/>
          </a:ln>
        </p:spPr>
      </p:pic>
      <p:pic>
        <p:nvPicPr>
          <p:cNvPr id="337" name="Google Shape;337;p32"/>
          <p:cNvPicPr preferRelativeResize="0"/>
          <p:nvPr/>
        </p:nvPicPr>
        <p:blipFill rotWithShape="1">
          <a:blip r:embed="rId5">
            <a:alphaModFix/>
          </a:blip>
          <a:srcRect/>
          <a:stretch/>
        </p:blipFill>
        <p:spPr>
          <a:xfrm>
            <a:off x="9586859" y="6108605"/>
            <a:ext cx="1909618" cy="454304"/>
          </a:xfrm>
          <a:prstGeom prst="rect">
            <a:avLst/>
          </a:prstGeom>
          <a:noFill/>
          <a:ln>
            <a:noFill/>
          </a:ln>
        </p:spPr>
      </p:pic>
      <p:sp>
        <p:nvSpPr>
          <p:cNvPr id="338" name="Google Shape;338;p32"/>
          <p:cNvSpPr/>
          <p:nvPr/>
        </p:nvSpPr>
        <p:spPr>
          <a:xfrm>
            <a:off x="0" y="5149883"/>
            <a:ext cx="12192000" cy="733928"/>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339" name="Google Shape;339;p32"/>
          <p:cNvSpPr txBox="1"/>
          <p:nvPr/>
        </p:nvSpPr>
        <p:spPr>
          <a:xfrm>
            <a:off x="950495" y="5157146"/>
            <a:ext cx="7940842" cy="9848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2582FF"/>
                </a:solidFill>
              </a:rPr>
              <a:t>Step 3: Celebrate!</a:t>
            </a:r>
            <a:endParaRPr sz="4000" b="1" i="0" u="none" strike="noStrike" cap="none" dirty="0">
              <a:solidFill>
                <a:srgbClr val="2582FF"/>
              </a:solidFill>
            </a:endParaRPr>
          </a:p>
          <a:p>
            <a:pPr marL="0" marR="0" lvl="0" indent="0" algn="l" rtl="0">
              <a:lnSpc>
                <a:spcPct val="100000"/>
              </a:lnSpc>
              <a:spcBef>
                <a:spcPts val="0"/>
              </a:spcBef>
              <a:spcAft>
                <a:spcPts val="0"/>
              </a:spcAft>
              <a:buClr>
                <a:srgbClr val="000000"/>
              </a:buClr>
              <a:buSzPts val="1800"/>
              <a:buFont typeface="Arial"/>
              <a:buNone/>
            </a:pPr>
            <a:endParaRPr sz="1800" i="0" u="none" strike="noStrike" cap="none" dirty="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7"/>
          <p:cNvSpPr/>
          <p:nvPr/>
        </p:nvSpPr>
        <p:spPr>
          <a:xfrm>
            <a:off x="0" y="0"/>
            <a:ext cx="12192000" cy="6858000"/>
          </a:xfrm>
          <a:prstGeom prst="rect">
            <a:avLst/>
          </a:prstGeom>
          <a:solidFill>
            <a:srgbClr val="002060"/>
          </a:solidFill>
          <a:ln>
            <a:noFill/>
          </a:ln>
        </p:spPr>
        <p:txBody>
          <a:bodyPr spcFirstLastPara="1" wrap="square" lIns="91425" tIns="45700" rIns="91425" bIns="45700" anchor="ctr" anchorCtr="0">
            <a:noAutofit/>
          </a:bodyPr>
          <a:lstStyle/>
          <a:p>
            <a:pPr marL="457200" marR="0" lvl="1"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7" name="Google Shape;267;p27"/>
          <p:cNvPicPr preferRelativeResize="0"/>
          <p:nvPr/>
        </p:nvPicPr>
        <p:blipFill rotWithShape="1">
          <a:blip r:embed="rId3">
            <a:alphaModFix/>
          </a:blip>
          <a:srcRect/>
          <a:stretch/>
        </p:blipFill>
        <p:spPr>
          <a:xfrm>
            <a:off x="431800" y="6211302"/>
            <a:ext cx="2203116" cy="420878"/>
          </a:xfrm>
          <a:prstGeom prst="rect">
            <a:avLst/>
          </a:prstGeom>
          <a:noFill/>
          <a:ln>
            <a:noFill/>
          </a:ln>
        </p:spPr>
      </p:pic>
      <p:sp>
        <p:nvSpPr>
          <p:cNvPr id="268" name="Google Shape;268;p27"/>
          <p:cNvSpPr/>
          <p:nvPr/>
        </p:nvSpPr>
        <p:spPr>
          <a:xfrm>
            <a:off x="0" y="697832"/>
            <a:ext cx="12192000" cy="733928"/>
          </a:xfrm>
          <a:prstGeom prst="rect">
            <a:avLst/>
          </a:prstGeom>
          <a:solidFill>
            <a:srgbClr val="258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9" name="Google Shape;269;p27"/>
          <p:cNvSpPr txBox="1"/>
          <p:nvPr/>
        </p:nvSpPr>
        <p:spPr>
          <a:xfrm>
            <a:off x="871364" y="693958"/>
            <a:ext cx="7940842"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chemeClr val="lt1"/>
                </a:solidFill>
              </a:rPr>
              <a:t>Events </a:t>
            </a:r>
            <a:r>
              <a:rPr lang="en-US" sz="4000" b="1" i="1">
                <a:solidFill>
                  <a:schemeClr val="lt1"/>
                </a:solidFill>
              </a:rPr>
              <a:t>C</a:t>
            </a:r>
            <a:r>
              <a:rPr lang="en-US" sz="4000" b="1" i="1" u="none" strike="noStrike" cap="none">
                <a:solidFill>
                  <a:schemeClr val="lt1"/>
                </a:solidFill>
              </a:rPr>
              <a:t>an </a:t>
            </a:r>
            <a:r>
              <a:rPr lang="en-US" sz="4000" b="1" i="1">
                <a:solidFill>
                  <a:schemeClr val="lt1"/>
                </a:solidFill>
              </a:rPr>
              <a:t>B</a:t>
            </a:r>
            <a:r>
              <a:rPr lang="en-US" sz="4000" b="1" i="1" u="none" strike="noStrike" cap="none">
                <a:solidFill>
                  <a:schemeClr val="lt1"/>
                </a:solidFill>
              </a:rPr>
              <a:t>e Easy</a:t>
            </a:r>
            <a:endParaRPr sz="4000" b="1" i="1" u="none" strike="noStrike" cap="none">
              <a:solidFill>
                <a:schemeClr val="lt1"/>
              </a:solidFill>
            </a:endParaRPr>
          </a:p>
        </p:txBody>
      </p:sp>
      <p:sp>
        <p:nvSpPr>
          <p:cNvPr id="270" name="Google Shape;270;p27"/>
          <p:cNvSpPr txBox="1"/>
          <p:nvPr/>
        </p:nvSpPr>
        <p:spPr>
          <a:xfrm>
            <a:off x="5469843" y="2135699"/>
            <a:ext cx="6379799" cy="3170099"/>
          </a:xfrm>
          <a:prstGeom prst="rect">
            <a:avLst/>
          </a:prstGeom>
          <a:noFill/>
          <a:ln>
            <a:noFill/>
          </a:ln>
        </p:spPr>
        <p:txBody>
          <a:bodyPr spcFirstLastPara="1" wrap="square" lIns="91425" tIns="45700" rIns="91425" bIns="45700" anchor="t" anchorCtr="0">
            <a:noAutofit/>
          </a:bodyPr>
          <a:lstStyle/>
          <a:p>
            <a:pPr marL="571500" marR="0" lvl="0" indent="-571500" algn="l" rtl="0">
              <a:lnSpc>
                <a:spcPct val="100000"/>
              </a:lnSpc>
              <a:spcBef>
                <a:spcPts val="0"/>
              </a:spcBef>
              <a:spcAft>
                <a:spcPts val="0"/>
              </a:spcAft>
              <a:buClr>
                <a:schemeClr val="lt1"/>
              </a:buClr>
              <a:buSzPts val="4000"/>
              <a:buFont typeface="Arial" panose="020B0604020202020204" pitchFamily="34" charset="0"/>
              <a:buChar char="•"/>
            </a:pPr>
            <a:r>
              <a:rPr lang="en-US" sz="4000" b="1" i="0" u="none" strike="noStrike" cap="none" dirty="0">
                <a:solidFill>
                  <a:schemeClr val="lt1"/>
                </a:solidFill>
              </a:rPr>
              <a:t> Decorate light bulb art</a:t>
            </a:r>
            <a:endParaRPr sz="1400" i="0" u="none" strike="noStrike" cap="none" dirty="0">
              <a:solidFill>
                <a:srgbClr val="000000"/>
              </a:solidFill>
            </a:endParaRPr>
          </a:p>
          <a:p>
            <a:pPr marL="825500" marR="0" lvl="0" indent="-571500" algn="l" rtl="0">
              <a:lnSpc>
                <a:spcPct val="100000"/>
              </a:lnSpc>
              <a:spcBef>
                <a:spcPts val="0"/>
              </a:spcBef>
              <a:spcAft>
                <a:spcPts val="0"/>
              </a:spcAft>
              <a:buClr>
                <a:schemeClr val="dk1"/>
              </a:buClr>
              <a:buSzPts val="4000"/>
              <a:buFont typeface="Arial" panose="020B0604020202020204" pitchFamily="34" charset="0"/>
              <a:buChar char="•"/>
            </a:pPr>
            <a:endParaRPr sz="4000" b="1" i="0" u="none" strike="noStrike" cap="none" dirty="0">
              <a:solidFill>
                <a:schemeClr val="lt1"/>
              </a:solidFill>
            </a:endParaRPr>
          </a:p>
          <a:p>
            <a:pPr marL="571500" marR="0" lvl="0" indent="-571500" algn="l" rtl="0">
              <a:lnSpc>
                <a:spcPct val="100000"/>
              </a:lnSpc>
              <a:spcBef>
                <a:spcPts val="0"/>
              </a:spcBef>
              <a:spcAft>
                <a:spcPts val="0"/>
              </a:spcAft>
              <a:buClr>
                <a:schemeClr val="lt1"/>
              </a:buClr>
              <a:buSzPts val="4000"/>
              <a:buFont typeface="Arial" panose="020B0604020202020204" pitchFamily="34" charset="0"/>
              <a:buChar char="•"/>
            </a:pPr>
            <a:r>
              <a:rPr lang="en-US" sz="4000" b="1" i="0" u="none" strike="noStrike" cap="none" dirty="0">
                <a:solidFill>
                  <a:schemeClr val="lt1"/>
                </a:solidFill>
              </a:rPr>
              <a:t> Host an open house</a:t>
            </a:r>
            <a:endParaRPr sz="1400" i="0" u="none" strike="noStrike" cap="none" dirty="0">
              <a:solidFill>
                <a:srgbClr val="000000"/>
              </a:solidFill>
            </a:endParaRPr>
          </a:p>
          <a:p>
            <a:pPr marL="825500" marR="0" lvl="0" indent="-571500" algn="l" rtl="0">
              <a:lnSpc>
                <a:spcPct val="100000"/>
              </a:lnSpc>
              <a:spcBef>
                <a:spcPts val="0"/>
              </a:spcBef>
              <a:spcAft>
                <a:spcPts val="0"/>
              </a:spcAft>
              <a:buClr>
                <a:schemeClr val="dk1"/>
              </a:buClr>
              <a:buSzPts val="4000"/>
              <a:buFont typeface="Arial" panose="020B0604020202020204" pitchFamily="34" charset="0"/>
              <a:buChar char="•"/>
            </a:pPr>
            <a:endParaRPr sz="4000" b="1" i="0" u="none" strike="noStrike" cap="none" dirty="0">
              <a:solidFill>
                <a:schemeClr val="lt1"/>
              </a:solidFill>
            </a:endParaRPr>
          </a:p>
          <a:p>
            <a:pPr marL="571500" marR="0" lvl="0" indent="-571500" algn="l" rtl="0">
              <a:lnSpc>
                <a:spcPct val="100000"/>
              </a:lnSpc>
              <a:spcBef>
                <a:spcPts val="0"/>
              </a:spcBef>
              <a:spcAft>
                <a:spcPts val="0"/>
              </a:spcAft>
              <a:buClr>
                <a:schemeClr val="lt1"/>
              </a:buClr>
              <a:buSzPts val="4000"/>
              <a:buFont typeface="Arial" panose="020B0604020202020204" pitchFamily="34" charset="0"/>
              <a:buChar char="•"/>
            </a:pPr>
            <a:r>
              <a:rPr lang="en-US" sz="4000" b="1" i="0" u="none" strike="noStrike" cap="none" dirty="0">
                <a:solidFill>
                  <a:schemeClr val="lt1"/>
                </a:solidFill>
              </a:rPr>
              <a:t> Put on a talent show</a:t>
            </a:r>
            <a:endParaRPr sz="4000" b="1" i="0" u="none" strike="noStrike" cap="none" dirty="0">
              <a:solidFill>
                <a:schemeClr val="lt1"/>
              </a:solidFill>
            </a:endParaRPr>
          </a:p>
        </p:txBody>
      </p:sp>
      <p:pic>
        <p:nvPicPr>
          <p:cNvPr id="271" name="Google Shape;271;p27"/>
          <p:cNvPicPr preferRelativeResize="0"/>
          <p:nvPr/>
        </p:nvPicPr>
        <p:blipFill rotWithShape="1">
          <a:blip r:embed="rId4">
            <a:alphaModFix/>
          </a:blip>
          <a:srcRect l="19256" t="8737" r="3074" b="24512"/>
          <a:stretch/>
        </p:blipFill>
        <p:spPr>
          <a:xfrm rot="-505277">
            <a:off x="736153" y="1659848"/>
            <a:ext cx="1814329" cy="2078919"/>
          </a:xfrm>
          <a:prstGeom prst="rect">
            <a:avLst/>
          </a:prstGeom>
          <a:noFill/>
          <a:ln>
            <a:noFill/>
          </a:ln>
          <a:effectLst>
            <a:outerShdw blurRad="292100" dist="139700" dir="2700000" algn="tl" rotWithShape="0">
              <a:srgbClr val="333333">
                <a:alpha val="64313"/>
              </a:srgbClr>
            </a:outerShdw>
          </a:effectLst>
        </p:spPr>
      </p:pic>
      <p:pic>
        <p:nvPicPr>
          <p:cNvPr id="272" name="Google Shape;272;p27"/>
          <p:cNvPicPr preferRelativeResize="0"/>
          <p:nvPr/>
        </p:nvPicPr>
        <p:blipFill rotWithShape="1">
          <a:blip r:embed="rId5">
            <a:alphaModFix/>
          </a:blip>
          <a:srcRect/>
          <a:stretch/>
        </p:blipFill>
        <p:spPr>
          <a:xfrm>
            <a:off x="3286633" y="1565676"/>
            <a:ext cx="1670304" cy="2495145"/>
          </a:xfrm>
          <a:prstGeom prst="rect">
            <a:avLst/>
          </a:prstGeom>
          <a:noFill/>
          <a:ln>
            <a:noFill/>
          </a:ln>
          <a:effectLst>
            <a:outerShdw blurRad="292100" dist="139700" dir="2700000" algn="tl" rotWithShape="0">
              <a:srgbClr val="333333">
                <a:alpha val="64313"/>
              </a:srgbClr>
            </a:outerShdw>
          </a:effectLst>
        </p:spPr>
      </p:pic>
      <p:pic>
        <p:nvPicPr>
          <p:cNvPr id="273" name="Google Shape;273;p27"/>
          <p:cNvPicPr preferRelativeResize="0"/>
          <p:nvPr/>
        </p:nvPicPr>
        <p:blipFill rotWithShape="1">
          <a:blip r:embed="rId6">
            <a:alphaModFix/>
          </a:blip>
          <a:srcRect t="21361" b="7884"/>
          <a:stretch/>
        </p:blipFill>
        <p:spPr>
          <a:xfrm rot="388372">
            <a:off x="819602" y="4110471"/>
            <a:ext cx="3951031" cy="2095243"/>
          </a:xfrm>
          <a:prstGeom prst="rect">
            <a:avLst/>
          </a:prstGeom>
          <a:noFill/>
          <a:ln>
            <a:noFill/>
          </a:ln>
          <a:effectLst>
            <a:outerShdw blurRad="292100" dist="139700" dir="2700000" algn="tl" rotWithShape="0">
              <a:srgbClr val="333333">
                <a:alpha val="64313"/>
              </a:srgbClr>
            </a:outerShdw>
          </a:effectLst>
        </p:spPr>
      </p:pic>
      <p:pic>
        <p:nvPicPr>
          <p:cNvPr id="274" name="Google Shape;274;p27"/>
          <p:cNvPicPr preferRelativeResize="0"/>
          <p:nvPr/>
        </p:nvPicPr>
        <p:blipFill rotWithShape="1">
          <a:blip r:embed="rId7">
            <a:alphaModFix/>
          </a:blip>
          <a:srcRect/>
          <a:stretch/>
        </p:blipFill>
        <p:spPr>
          <a:xfrm>
            <a:off x="9530499" y="5928458"/>
            <a:ext cx="2335392" cy="55559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6"/>
          <p:cNvSpPr/>
          <p:nvPr/>
        </p:nvSpPr>
        <p:spPr>
          <a:xfrm>
            <a:off x="0" y="3356"/>
            <a:ext cx="12192000" cy="6858000"/>
          </a:xfrm>
          <a:prstGeom prst="rect">
            <a:avLst/>
          </a:prstGeom>
          <a:solidFill>
            <a:srgbClr val="002060"/>
          </a:solidFill>
          <a:ln>
            <a:noFill/>
          </a:ln>
        </p:spPr>
        <p:txBody>
          <a:bodyPr spcFirstLastPara="1" wrap="square" lIns="91425" tIns="45700" rIns="91425" bIns="45700" anchor="ctr" anchorCtr="0">
            <a:noAutofit/>
          </a:bodyPr>
          <a:lstStyle/>
          <a:p>
            <a:pPr marL="457200" marR="0" lvl="1"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9" name="Google Shape;249;p26"/>
          <p:cNvPicPr preferRelativeResize="0"/>
          <p:nvPr/>
        </p:nvPicPr>
        <p:blipFill rotWithShape="1">
          <a:blip r:embed="rId3">
            <a:alphaModFix/>
          </a:blip>
          <a:srcRect/>
          <a:stretch/>
        </p:blipFill>
        <p:spPr>
          <a:xfrm>
            <a:off x="431800" y="6211302"/>
            <a:ext cx="2203116" cy="420878"/>
          </a:xfrm>
          <a:prstGeom prst="rect">
            <a:avLst/>
          </a:prstGeom>
          <a:noFill/>
          <a:ln>
            <a:noFill/>
          </a:ln>
        </p:spPr>
      </p:pic>
      <p:sp>
        <p:nvSpPr>
          <p:cNvPr id="250" name="Google Shape;250;p26"/>
          <p:cNvSpPr/>
          <p:nvPr/>
        </p:nvSpPr>
        <p:spPr>
          <a:xfrm>
            <a:off x="0" y="697832"/>
            <a:ext cx="12192000" cy="733928"/>
          </a:xfrm>
          <a:prstGeom prst="rect">
            <a:avLst/>
          </a:prstGeom>
          <a:solidFill>
            <a:srgbClr val="258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1" name="Google Shape;251;p26"/>
          <p:cNvSpPr txBox="1"/>
          <p:nvPr/>
        </p:nvSpPr>
        <p:spPr>
          <a:xfrm>
            <a:off x="871364" y="693958"/>
            <a:ext cx="7940842"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chemeClr val="lt1"/>
                </a:solidFill>
              </a:rPr>
              <a:t>Keys to Success</a:t>
            </a:r>
            <a:endParaRPr sz="4000" b="1" i="1" u="none" strike="noStrike" cap="none">
              <a:solidFill>
                <a:schemeClr val="lt1"/>
              </a:solidFill>
            </a:endParaRPr>
          </a:p>
        </p:txBody>
      </p:sp>
      <p:sp>
        <p:nvSpPr>
          <p:cNvPr id="252" name="Google Shape;252;p26"/>
          <p:cNvSpPr txBox="1"/>
          <p:nvPr/>
        </p:nvSpPr>
        <p:spPr>
          <a:xfrm>
            <a:off x="215267" y="2002558"/>
            <a:ext cx="5302372" cy="3794737"/>
          </a:xfrm>
          <a:prstGeom prst="rect">
            <a:avLst/>
          </a:prstGeom>
          <a:noFill/>
          <a:ln>
            <a:noFill/>
          </a:ln>
        </p:spPr>
        <p:txBody>
          <a:bodyPr spcFirstLastPara="1" wrap="square" lIns="0" tIns="0" rIns="0" bIns="0" anchor="t" anchorCtr="0">
            <a:noAutofit/>
          </a:bodyPr>
          <a:lstStyle/>
          <a:p>
            <a:pPr marL="800100" marR="0" lvl="1" indent="-342900" algn="ctr" rtl="0">
              <a:lnSpc>
                <a:spcPct val="100000"/>
              </a:lnSpc>
              <a:spcBef>
                <a:spcPts val="0"/>
              </a:spcBef>
              <a:spcAft>
                <a:spcPts val="0"/>
              </a:spcAft>
              <a:buClr>
                <a:schemeClr val="lt1"/>
              </a:buClr>
              <a:buSzPts val="2400"/>
              <a:buFont typeface="Noto Sans Symbols"/>
              <a:buChar char="✔"/>
            </a:pPr>
            <a:r>
              <a:rPr lang="en-US" sz="2400" b="1" i="0" u="none" strike="noStrike" cap="none" dirty="0">
                <a:solidFill>
                  <a:schemeClr val="lt1"/>
                </a:solidFill>
                <a:latin typeface="Arial Rounded"/>
                <a:ea typeface="Arial Rounded"/>
                <a:cs typeface="Arial Rounded"/>
                <a:sym typeface="Arial Rounded"/>
              </a:rPr>
              <a:t>Build an event around your </a:t>
            </a:r>
            <a:r>
              <a:rPr lang="en-US" sz="2400" b="1" i="0" u="none" strike="noStrike" cap="none" dirty="0">
                <a:solidFill>
                  <a:srgbClr val="FFC000"/>
                </a:solidFill>
                <a:latin typeface="Arial Rounded"/>
                <a:ea typeface="Arial Rounded"/>
                <a:cs typeface="Arial Rounded"/>
                <a:sym typeface="Arial Rounded"/>
              </a:rPr>
              <a:t>goals</a:t>
            </a:r>
            <a:r>
              <a:rPr lang="en-US" sz="2400" b="1" i="0" u="none" strike="noStrike" cap="none" dirty="0">
                <a:solidFill>
                  <a:schemeClr val="lt1"/>
                </a:solidFill>
                <a:latin typeface="Arial Rounded"/>
                <a:ea typeface="Arial Rounded"/>
                <a:cs typeface="Arial Rounded"/>
                <a:sym typeface="Arial Rounded"/>
              </a:rPr>
              <a:t> </a:t>
            </a:r>
            <a:endParaRPr sz="1400" b="0" i="0" u="none" strike="noStrike" cap="none" dirty="0">
              <a:solidFill>
                <a:srgbClr val="000000"/>
              </a:solidFill>
              <a:latin typeface="Arial"/>
              <a:ea typeface="Arial"/>
              <a:cs typeface="Arial"/>
              <a:sym typeface="Arial"/>
            </a:endParaRPr>
          </a:p>
          <a:p>
            <a:pPr marL="800100" marR="0" lvl="1" indent="-190500" algn="ctr" rtl="0">
              <a:lnSpc>
                <a:spcPct val="100000"/>
              </a:lnSpc>
              <a:spcBef>
                <a:spcPts val="0"/>
              </a:spcBef>
              <a:spcAft>
                <a:spcPts val="0"/>
              </a:spcAft>
              <a:buClr>
                <a:schemeClr val="dk1"/>
              </a:buClr>
              <a:buSzPts val="2400"/>
              <a:buFont typeface="Noto Sans Symbols"/>
              <a:buNone/>
            </a:pPr>
            <a:endParaRPr sz="2400" b="1" i="0" u="none" strike="noStrike" cap="none" dirty="0">
              <a:solidFill>
                <a:schemeClr val="lt1"/>
              </a:solidFill>
              <a:latin typeface="Arial Rounded"/>
              <a:ea typeface="Arial Rounded"/>
              <a:cs typeface="Arial Rounded"/>
              <a:sym typeface="Arial Rounded"/>
            </a:endParaRPr>
          </a:p>
          <a:p>
            <a:pPr marL="800100" marR="0" lvl="1" indent="-342900" algn="ctr" rtl="0">
              <a:lnSpc>
                <a:spcPct val="100000"/>
              </a:lnSpc>
              <a:spcBef>
                <a:spcPts val="0"/>
              </a:spcBef>
              <a:spcAft>
                <a:spcPts val="0"/>
              </a:spcAft>
              <a:buClr>
                <a:schemeClr val="lt1"/>
              </a:buClr>
              <a:buSzPts val="2400"/>
              <a:buFont typeface="Noto Sans Symbols"/>
              <a:buChar char="✔"/>
            </a:pPr>
            <a:r>
              <a:rPr lang="en-US" sz="2400" b="1" i="0" u="none" strike="noStrike" cap="none" dirty="0">
                <a:solidFill>
                  <a:schemeClr val="lt1"/>
                </a:solidFill>
                <a:latin typeface="Arial Rounded"/>
                <a:ea typeface="Arial Rounded"/>
                <a:cs typeface="Arial Rounded"/>
                <a:sym typeface="Arial Rounded"/>
              </a:rPr>
              <a:t>Make the most of existing </a:t>
            </a:r>
            <a:r>
              <a:rPr lang="en-US" sz="2400" b="1" i="0" u="none" strike="noStrike" cap="none" dirty="0">
                <a:solidFill>
                  <a:srgbClr val="FFC000"/>
                </a:solidFill>
                <a:latin typeface="Arial Rounded"/>
                <a:ea typeface="Arial Rounded"/>
                <a:cs typeface="Arial Rounded"/>
                <a:sym typeface="Arial Rounded"/>
              </a:rPr>
              <a:t>relationships &amp; resources</a:t>
            </a:r>
            <a:endParaRPr sz="2400" b="1" i="0" u="none" strike="noStrike" cap="none" dirty="0">
              <a:solidFill>
                <a:schemeClr val="lt1"/>
              </a:solidFill>
              <a:latin typeface="Arial Rounded"/>
              <a:ea typeface="Arial Rounded"/>
              <a:cs typeface="Arial Rounded"/>
              <a:sym typeface="Arial Rounded"/>
            </a:endParaRPr>
          </a:p>
          <a:p>
            <a:pPr marL="800100" marR="0" lvl="1" indent="-190500" algn="ctr" rtl="0">
              <a:lnSpc>
                <a:spcPct val="100000"/>
              </a:lnSpc>
              <a:spcBef>
                <a:spcPts val="0"/>
              </a:spcBef>
              <a:spcAft>
                <a:spcPts val="0"/>
              </a:spcAft>
              <a:buClr>
                <a:schemeClr val="dk1"/>
              </a:buClr>
              <a:buSzPts val="2400"/>
              <a:buFont typeface="Noto Sans Symbols"/>
              <a:buNone/>
            </a:pPr>
            <a:endParaRPr sz="2400" b="1" i="0" u="none" strike="noStrike" cap="none" dirty="0">
              <a:solidFill>
                <a:schemeClr val="lt1"/>
              </a:solidFill>
              <a:latin typeface="Arial Rounded"/>
              <a:ea typeface="Arial Rounded"/>
              <a:cs typeface="Arial Rounded"/>
              <a:sym typeface="Arial Rounded"/>
            </a:endParaRPr>
          </a:p>
          <a:p>
            <a:pPr marL="800100" marR="0" lvl="1" indent="-342900" algn="ctr" rtl="0">
              <a:lnSpc>
                <a:spcPct val="100000"/>
              </a:lnSpc>
              <a:spcBef>
                <a:spcPts val="0"/>
              </a:spcBef>
              <a:spcAft>
                <a:spcPts val="0"/>
              </a:spcAft>
              <a:buClr>
                <a:schemeClr val="lt1"/>
              </a:buClr>
              <a:buSzPts val="2400"/>
              <a:buFont typeface="Noto Sans Symbols"/>
              <a:buChar char="✔"/>
            </a:pPr>
            <a:r>
              <a:rPr lang="en-US" sz="2400" b="1" i="0" u="none" strike="noStrike" cap="none" dirty="0">
                <a:solidFill>
                  <a:schemeClr val="lt1"/>
                </a:solidFill>
                <a:latin typeface="Arial Rounded"/>
                <a:ea typeface="Arial Rounded"/>
                <a:cs typeface="Arial Rounded"/>
                <a:sym typeface="Arial Rounded"/>
              </a:rPr>
              <a:t>Involve </a:t>
            </a:r>
            <a:r>
              <a:rPr lang="en-US" sz="2400" b="1" i="0" u="none" strike="noStrike" cap="none" dirty="0">
                <a:solidFill>
                  <a:srgbClr val="FFC000"/>
                </a:solidFill>
                <a:latin typeface="Arial Rounded"/>
                <a:ea typeface="Arial Rounded"/>
                <a:cs typeface="Arial Rounded"/>
                <a:sym typeface="Arial Rounded"/>
              </a:rPr>
              <a:t>youth</a:t>
            </a:r>
            <a:endParaRPr sz="2400" b="1" i="0" u="none" strike="noStrike" cap="none" dirty="0">
              <a:solidFill>
                <a:schemeClr val="lt1"/>
              </a:solidFill>
              <a:latin typeface="Arial Rounded"/>
              <a:ea typeface="Arial Rounded"/>
              <a:cs typeface="Arial Rounded"/>
              <a:sym typeface="Arial Rounded"/>
            </a:endParaRPr>
          </a:p>
          <a:p>
            <a:pPr marL="800100" marR="0" lvl="1" indent="-190500" algn="ctr" rtl="0">
              <a:lnSpc>
                <a:spcPct val="100000"/>
              </a:lnSpc>
              <a:spcBef>
                <a:spcPts val="0"/>
              </a:spcBef>
              <a:spcAft>
                <a:spcPts val="0"/>
              </a:spcAft>
              <a:buClr>
                <a:schemeClr val="dk1"/>
              </a:buClr>
              <a:buSzPts val="2400"/>
              <a:buFont typeface="Noto Sans Symbols"/>
              <a:buNone/>
            </a:pPr>
            <a:endParaRPr sz="2400" b="1" i="0" u="none" strike="noStrike" cap="none" dirty="0">
              <a:solidFill>
                <a:schemeClr val="lt1"/>
              </a:solidFill>
              <a:latin typeface="Arial Rounded"/>
              <a:ea typeface="Arial Rounded"/>
              <a:cs typeface="Arial Rounded"/>
              <a:sym typeface="Arial Rounded"/>
            </a:endParaRPr>
          </a:p>
          <a:p>
            <a:pPr marL="800100" marR="0" lvl="1" indent="-342900" algn="ctr" rtl="0">
              <a:lnSpc>
                <a:spcPct val="100000"/>
              </a:lnSpc>
              <a:spcBef>
                <a:spcPts val="0"/>
              </a:spcBef>
              <a:spcAft>
                <a:spcPts val="0"/>
              </a:spcAft>
              <a:buClr>
                <a:schemeClr val="lt1"/>
              </a:buClr>
              <a:buSzPts val="2400"/>
              <a:buFont typeface="Noto Sans Symbols"/>
              <a:buChar char="✔"/>
            </a:pPr>
            <a:r>
              <a:rPr lang="en-US" sz="2400" b="1" i="0" u="none" strike="noStrike" cap="none" dirty="0">
                <a:solidFill>
                  <a:schemeClr val="lt1"/>
                </a:solidFill>
                <a:latin typeface="Arial Rounded"/>
                <a:ea typeface="Arial Rounded"/>
                <a:cs typeface="Arial Rounded"/>
                <a:sym typeface="Arial Rounded"/>
              </a:rPr>
              <a:t>Use Lights On Afterschool for </a:t>
            </a:r>
            <a:r>
              <a:rPr lang="en-US" sz="2400" b="1" i="0" u="none" strike="noStrike" cap="none" dirty="0">
                <a:solidFill>
                  <a:srgbClr val="FFC000"/>
                </a:solidFill>
                <a:latin typeface="Arial Rounded"/>
                <a:ea typeface="Arial Rounded"/>
                <a:cs typeface="Arial Rounded"/>
                <a:sym typeface="Arial Rounded"/>
              </a:rPr>
              <a:t>outreach </a:t>
            </a:r>
            <a:endParaRPr sz="1400" b="0" i="0" u="none" strike="noStrike" cap="none" dirty="0">
              <a:solidFill>
                <a:srgbClr val="000000"/>
              </a:solidFill>
              <a:latin typeface="Arial"/>
              <a:ea typeface="Arial"/>
              <a:cs typeface="Arial"/>
              <a:sym typeface="Arial"/>
            </a:endParaRPr>
          </a:p>
        </p:txBody>
      </p:sp>
      <p:pic>
        <p:nvPicPr>
          <p:cNvPr id="253" name="Google Shape;253;p26"/>
          <p:cNvPicPr preferRelativeResize="0"/>
          <p:nvPr/>
        </p:nvPicPr>
        <p:blipFill rotWithShape="1">
          <a:blip r:embed="rId4">
            <a:alphaModFix/>
          </a:blip>
          <a:srcRect t="10816"/>
          <a:stretch/>
        </p:blipFill>
        <p:spPr>
          <a:xfrm rot="-311727">
            <a:off x="7553662" y="1737272"/>
            <a:ext cx="2602314" cy="3094442"/>
          </a:xfrm>
          <a:prstGeom prst="rect">
            <a:avLst/>
          </a:prstGeom>
          <a:noFill/>
          <a:ln>
            <a:noFill/>
          </a:ln>
          <a:effectLst>
            <a:outerShdw blurRad="292100" dist="139700" dir="2700000" algn="tl" rotWithShape="0">
              <a:srgbClr val="333333">
                <a:alpha val="64313"/>
              </a:srgbClr>
            </a:outerShdw>
          </a:effectLst>
        </p:spPr>
      </p:pic>
      <p:pic>
        <p:nvPicPr>
          <p:cNvPr id="254" name="Google Shape;254;p26"/>
          <p:cNvPicPr preferRelativeResize="0"/>
          <p:nvPr/>
        </p:nvPicPr>
        <p:blipFill rotWithShape="1">
          <a:blip r:embed="rId5">
            <a:alphaModFix/>
          </a:blip>
          <a:srcRect/>
          <a:stretch/>
        </p:blipFill>
        <p:spPr>
          <a:xfrm>
            <a:off x="9121743" y="5117837"/>
            <a:ext cx="399587" cy="399587"/>
          </a:xfrm>
          <a:prstGeom prst="rect">
            <a:avLst/>
          </a:prstGeom>
          <a:noFill/>
          <a:ln>
            <a:noFill/>
          </a:ln>
        </p:spPr>
      </p:pic>
      <p:pic>
        <p:nvPicPr>
          <p:cNvPr id="255" name="Google Shape;255;p26"/>
          <p:cNvPicPr preferRelativeResize="0"/>
          <p:nvPr/>
        </p:nvPicPr>
        <p:blipFill rotWithShape="1">
          <a:blip r:embed="rId6">
            <a:alphaModFix/>
          </a:blip>
          <a:srcRect/>
          <a:stretch/>
        </p:blipFill>
        <p:spPr>
          <a:xfrm>
            <a:off x="6559054" y="5150705"/>
            <a:ext cx="350086" cy="350086"/>
          </a:xfrm>
          <a:prstGeom prst="rect">
            <a:avLst/>
          </a:prstGeom>
          <a:noFill/>
          <a:ln>
            <a:noFill/>
          </a:ln>
        </p:spPr>
      </p:pic>
      <p:pic>
        <p:nvPicPr>
          <p:cNvPr id="256" name="Google Shape;256;p26"/>
          <p:cNvPicPr preferRelativeResize="0"/>
          <p:nvPr/>
        </p:nvPicPr>
        <p:blipFill rotWithShape="1">
          <a:blip r:embed="rId7">
            <a:alphaModFix/>
          </a:blip>
          <a:srcRect/>
          <a:stretch/>
        </p:blipFill>
        <p:spPr>
          <a:xfrm>
            <a:off x="6121032" y="5119660"/>
            <a:ext cx="406346" cy="406346"/>
          </a:xfrm>
          <a:prstGeom prst="rect">
            <a:avLst/>
          </a:prstGeom>
          <a:noFill/>
          <a:ln>
            <a:noFill/>
          </a:ln>
        </p:spPr>
      </p:pic>
      <p:sp>
        <p:nvSpPr>
          <p:cNvPr id="257" name="Google Shape;257;p26"/>
          <p:cNvSpPr txBox="1"/>
          <p:nvPr/>
        </p:nvSpPr>
        <p:spPr>
          <a:xfrm>
            <a:off x="9015600" y="5151975"/>
            <a:ext cx="3176400" cy="554100"/>
          </a:xfrm>
          <a:prstGeom prst="rect">
            <a:avLst/>
          </a:prstGeom>
          <a:noFill/>
          <a:ln>
            <a:noFill/>
          </a:ln>
        </p:spPr>
        <p:txBody>
          <a:bodyPr spcFirstLastPara="1" wrap="square" lIns="91425" tIns="45700" rIns="91425" bIns="45700" anchor="t" anchorCtr="0">
            <a:noAutofit/>
          </a:bodyPr>
          <a:lstStyle/>
          <a:p>
            <a:pPr marL="457200" marR="0" lvl="1" indent="0" algn="l" rtl="0">
              <a:lnSpc>
                <a:spcPct val="150000"/>
              </a:lnSpc>
              <a:spcBef>
                <a:spcPts val="0"/>
              </a:spcBef>
              <a:spcAft>
                <a:spcPts val="0"/>
              </a:spcAft>
              <a:buClr>
                <a:srgbClr val="000000"/>
              </a:buClr>
              <a:buSzPts val="1600"/>
              <a:buFont typeface="Arial"/>
              <a:buNone/>
            </a:pPr>
            <a:r>
              <a:rPr lang="en-US" sz="1600" b="1" dirty="0" err="1">
                <a:solidFill>
                  <a:schemeClr val="lt1"/>
                </a:solidFill>
                <a:latin typeface="Arial Rounded"/>
                <a:ea typeface="Arial Rounded"/>
                <a:cs typeface="Arial Rounded"/>
                <a:sym typeface="Arial Rounded"/>
              </a:rPr>
              <a:t>idahooutofschoolnetwork</a:t>
            </a:r>
            <a:endParaRPr sz="1600" b="1" i="0" u="none" strike="noStrike" cap="none" dirty="0">
              <a:solidFill>
                <a:schemeClr val="lt1"/>
              </a:solidFill>
              <a:latin typeface="Arial Rounded"/>
              <a:ea typeface="Arial Rounded"/>
              <a:cs typeface="Arial Rounded"/>
              <a:sym typeface="Arial Rounded"/>
            </a:endParaRPr>
          </a:p>
        </p:txBody>
      </p:sp>
      <p:sp>
        <p:nvSpPr>
          <p:cNvPr id="258" name="Google Shape;258;p26"/>
          <p:cNvSpPr txBox="1"/>
          <p:nvPr/>
        </p:nvSpPr>
        <p:spPr>
          <a:xfrm>
            <a:off x="6408091" y="5167116"/>
            <a:ext cx="2805300" cy="461700"/>
          </a:xfrm>
          <a:prstGeom prst="rect">
            <a:avLst/>
          </a:prstGeom>
          <a:noFill/>
          <a:ln>
            <a:noFill/>
          </a:ln>
        </p:spPr>
        <p:txBody>
          <a:bodyPr spcFirstLastPara="1" wrap="square" lIns="91425" tIns="45700" rIns="91425" bIns="45700" anchor="t" anchorCtr="0">
            <a:noAutofit/>
          </a:bodyPr>
          <a:lstStyle/>
          <a:p>
            <a:pPr marL="457200" marR="0" lvl="1" indent="0" algn="l" rtl="0">
              <a:lnSpc>
                <a:spcPct val="150000"/>
              </a:lnSpc>
              <a:spcBef>
                <a:spcPts val="0"/>
              </a:spcBef>
              <a:spcAft>
                <a:spcPts val="0"/>
              </a:spcAft>
              <a:buClr>
                <a:srgbClr val="000000"/>
              </a:buClr>
              <a:buSzPts val="1600"/>
              <a:buFont typeface="Arial"/>
              <a:buNone/>
            </a:pPr>
            <a:r>
              <a:rPr lang="en-US" sz="1600" b="1" i="0" u="none" strike="noStrike" cap="none">
                <a:solidFill>
                  <a:schemeClr val="lt1"/>
                </a:solidFill>
                <a:latin typeface="Arial Rounded"/>
                <a:ea typeface="Arial Rounded"/>
                <a:cs typeface="Arial Rounded"/>
                <a:sym typeface="Arial Rounded"/>
              </a:rPr>
              <a:t>@</a:t>
            </a:r>
            <a:r>
              <a:rPr lang="en-US" sz="1600" b="1">
                <a:solidFill>
                  <a:schemeClr val="lt1"/>
                </a:solidFill>
                <a:latin typeface="Arial Rounded"/>
                <a:ea typeface="Arial Rounded"/>
                <a:cs typeface="Arial Rounded"/>
                <a:sym typeface="Arial Rounded"/>
              </a:rPr>
              <a:t>idahooutofschool</a:t>
            </a:r>
            <a:endParaRPr sz="1600" b="1" i="0" u="none" strike="noStrike" cap="none">
              <a:solidFill>
                <a:schemeClr val="lt1"/>
              </a:solidFill>
              <a:latin typeface="Arial Rounded"/>
              <a:ea typeface="Arial Rounded"/>
              <a:cs typeface="Arial Rounded"/>
              <a:sym typeface="Arial Rounded"/>
            </a:endParaRPr>
          </a:p>
        </p:txBody>
      </p:sp>
      <p:sp>
        <p:nvSpPr>
          <p:cNvPr id="259" name="Google Shape;259;p26"/>
          <p:cNvSpPr txBox="1"/>
          <p:nvPr/>
        </p:nvSpPr>
        <p:spPr>
          <a:xfrm>
            <a:off x="5721038" y="5914868"/>
            <a:ext cx="3384840" cy="553998"/>
          </a:xfrm>
          <a:prstGeom prst="rect">
            <a:avLst/>
          </a:prstGeom>
          <a:noFill/>
          <a:ln>
            <a:noFill/>
          </a:ln>
        </p:spPr>
        <p:txBody>
          <a:bodyPr spcFirstLastPara="1" wrap="square" lIns="91425" tIns="45700" rIns="91425" bIns="45700" anchor="t" anchorCtr="0">
            <a:noAutofit/>
          </a:bodyPr>
          <a:lstStyle/>
          <a:p>
            <a:pPr marL="457200" marR="0" lvl="1" indent="0" algn="l" rtl="0">
              <a:lnSpc>
                <a:spcPct val="150000"/>
              </a:lnSpc>
              <a:spcBef>
                <a:spcPts val="0"/>
              </a:spcBef>
              <a:spcAft>
                <a:spcPts val="0"/>
              </a:spcAft>
              <a:buClr>
                <a:srgbClr val="000000"/>
              </a:buClr>
              <a:buSzPts val="2000"/>
              <a:buFont typeface="Arial"/>
              <a:buNone/>
            </a:pPr>
            <a:r>
              <a:rPr lang="en-US" sz="2000" b="1" i="0" u="none" strike="noStrike" cap="none" dirty="0">
                <a:solidFill>
                  <a:schemeClr val="lt1"/>
                </a:solidFill>
                <a:latin typeface="Arial Rounded"/>
                <a:ea typeface="Arial Rounded"/>
                <a:cs typeface="Arial Rounded"/>
                <a:sym typeface="Arial Rounded"/>
              </a:rPr>
              <a:t>#LightsOnAfterschool</a:t>
            </a:r>
            <a:endParaRPr sz="2000" b="1" i="0" u="none" strike="noStrike" cap="none" dirty="0">
              <a:solidFill>
                <a:schemeClr val="lt1"/>
              </a:solidFill>
              <a:latin typeface="Arial Rounded"/>
              <a:ea typeface="Arial Rounded"/>
              <a:cs typeface="Arial Rounded"/>
              <a:sym typeface="Arial Rounded"/>
            </a:endParaRPr>
          </a:p>
        </p:txBody>
      </p:sp>
      <p:pic>
        <p:nvPicPr>
          <p:cNvPr id="260" name="Google Shape;260;p26"/>
          <p:cNvPicPr preferRelativeResize="0"/>
          <p:nvPr/>
        </p:nvPicPr>
        <p:blipFill rotWithShape="1">
          <a:blip r:embed="rId8">
            <a:alphaModFix/>
          </a:blip>
          <a:srcRect/>
          <a:stretch/>
        </p:blipFill>
        <p:spPr>
          <a:xfrm>
            <a:off x="9683801" y="5964929"/>
            <a:ext cx="2182090" cy="5191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0"/>
          <p:cNvSpPr/>
          <p:nvPr/>
        </p:nvSpPr>
        <p:spPr>
          <a:xfrm>
            <a:off x="0" y="0"/>
            <a:ext cx="12192000" cy="6858000"/>
          </a:xfrm>
          <a:prstGeom prst="rect">
            <a:avLst/>
          </a:prstGeom>
          <a:solidFill>
            <a:srgbClr val="002060"/>
          </a:solidFill>
          <a:ln>
            <a:noFill/>
          </a:ln>
        </p:spPr>
        <p:txBody>
          <a:bodyPr spcFirstLastPara="1" wrap="square" lIns="91425" tIns="45700" rIns="91425" bIns="45700" anchor="ctr" anchorCtr="0">
            <a:noAutofit/>
          </a:bodyPr>
          <a:lstStyle/>
          <a:p>
            <a:pPr marL="457200" marR="0" lvl="1"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7" name="Google Shape;307;p30"/>
          <p:cNvPicPr preferRelativeResize="0"/>
          <p:nvPr/>
        </p:nvPicPr>
        <p:blipFill rotWithShape="1">
          <a:blip r:embed="rId3">
            <a:alphaModFix/>
          </a:blip>
          <a:srcRect/>
          <a:stretch/>
        </p:blipFill>
        <p:spPr>
          <a:xfrm>
            <a:off x="431800" y="6211302"/>
            <a:ext cx="2203116" cy="420878"/>
          </a:xfrm>
          <a:prstGeom prst="rect">
            <a:avLst/>
          </a:prstGeom>
          <a:noFill/>
          <a:ln>
            <a:noFill/>
          </a:ln>
        </p:spPr>
      </p:pic>
      <p:sp>
        <p:nvSpPr>
          <p:cNvPr id="308" name="Google Shape;308;p30"/>
          <p:cNvSpPr/>
          <p:nvPr/>
        </p:nvSpPr>
        <p:spPr>
          <a:xfrm>
            <a:off x="0" y="697832"/>
            <a:ext cx="12192000" cy="733928"/>
          </a:xfrm>
          <a:prstGeom prst="rect">
            <a:avLst/>
          </a:prstGeom>
          <a:solidFill>
            <a:srgbClr val="258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9" name="Google Shape;309;p30"/>
          <p:cNvSpPr txBox="1"/>
          <p:nvPr/>
        </p:nvSpPr>
        <p:spPr>
          <a:xfrm>
            <a:off x="871364" y="693958"/>
            <a:ext cx="7940842"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chemeClr val="lt1"/>
                </a:solidFill>
              </a:rPr>
              <a:t>Engaging Policymakers</a:t>
            </a:r>
            <a:endParaRPr sz="4000" b="1" i="1" u="none" strike="noStrike" cap="none">
              <a:solidFill>
                <a:schemeClr val="lt1"/>
              </a:solidFill>
            </a:endParaRPr>
          </a:p>
        </p:txBody>
      </p:sp>
      <p:sp>
        <p:nvSpPr>
          <p:cNvPr id="310" name="Google Shape;310;p30"/>
          <p:cNvSpPr txBox="1"/>
          <p:nvPr/>
        </p:nvSpPr>
        <p:spPr>
          <a:xfrm>
            <a:off x="431800" y="2025325"/>
            <a:ext cx="6379799" cy="2807349"/>
          </a:xfrm>
          <a:prstGeom prst="rect">
            <a:avLst/>
          </a:prstGeom>
          <a:noFill/>
          <a:ln>
            <a:noFill/>
          </a:ln>
        </p:spPr>
        <p:txBody>
          <a:bodyPr spcFirstLastPara="1" wrap="square" lIns="91425" tIns="45700" rIns="91425" bIns="45700" anchor="t" anchorCtr="0">
            <a:noAutofit/>
          </a:bodyPr>
          <a:lstStyle/>
          <a:p>
            <a:pPr marL="571500" marR="0" lvl="0" indent="-571500" algn="l" rtl="0">
              <a:lnSpc>
                <a:spcPct val="100000"/>
              </a:lnSpc>
              <a:spcBef>
                <a:spcPts val="600"/>
              </a:spcBef>
              <a:spcAft>
                <a:spcPts val="0"/>
              </a:spcAft>
              <a:buClr>
                <a:srgbClr val="FFFFFF"/>
              </a:buClr>
              <a:buSzPts val="2800"/>
              <a:buChar char="•"/>
            </a:pPr>
            <a:r>
              <a:rPr lang="en-US" sz="2400" b="1" i="0" u="none" strike="noStrike" cap="none" dirty="0">
                <a:solidFill>
                  <a:srgbClr val="FFFFFF"/>
                </a:solidFill>
              </a:rPr>
              <a:t>Invite them to your event</a:t>
            </a:r>
            <a:r>
              <a:rPr lang="en-US" sz="2400" b="1" dirty="0">
                <a:solidFill>
                  <a:srgbClr val="FFFFFF"/>
                </a:solidFill>
              </a:rPr>
              <a:t> for a s</a:t>
            </a:r>
            <a:r>
              <a:rPr lang="en-US" sz="2400" b="1" i="0" u="none" strike="noStrike" cap="none" dirty="0">
                <a:solidFill>
                  <a:srgbClr val="FFFFFF"/>
                </a:solidFill>
              </a:rPr>
              <a:t>ite visit</a:t>
            </a:r>
            <a:endParaRPr sz="2400" b="1" i="0" u="none" strike="noStrike" cap="none" dirty="0">
              <a:solidFill>
                <a:srgbClr val="FFFFFF"/>
              </a:solidFill>
            </a:endParaRPr>
          </a:p>
          <a:p>
            <a:pPr marL="571500" marR="0" lvl="0" indent="-571500" algn="l" rtl="0">
              <a:lnSpc>
                <a:spcPct val="100000"/>
              </a:lnSpc>
              <a:spcBef>
                <a:spcPts val="600"/>
              </a:spcBef>
              <a:spcAft>
                <a:spcPts val="0"/>
              </a:spcAft>
              <a:buClr>
                <a:srgbClr val="FFFFFF"/>
              </a:buClr>
              <a:buSzPts val="2800"/>
              <a:buChar char="•"/>
            </a:pPr>
            <a:r>
              <a:rPr lang="en-US" sz="2400" b="1" i="0" u="none" strike="noStrike" cap="none" dirty="0">
                <a:solidFill>
                  <a:srgbClr val="FFFFFF"/>
                </a:solidFill>
              </a:rPr>
              <a:t>Ask them to speak</a:t>
            </a:r>
            <a:endParaRPr sz="2400" b="1" i="0" u="none" strike="noStrike" cap="none" dirty="0">
              <a:solidFill>
                <a:srgbClr val="FFFFFF"/>
              </a:solidFill>
            </a:endParaRPr>
          </a:p>
          <a:p>
            <a:pPr marL="571500" marR="0" lvl="0" indent="-571500" algn="l" rtl="0">
              <a:lnSpc>
                <a:spcPct val="100000"/>
              </a:lnSpc>
              <a:spcBef>
                <a:spcPts val="600"/>
              </a:spcBef>
              <a:spcAft>
                <a:spcPts val="0"/>
              </a:spcAft>
              <a:buClr>
                <a:srgbClr val="FFFFFF"/>
              </a:buClr>
              <a:buSzPts val="2800"/>
              <a:buChar char="•"/>
            </a:pPr>
            <a:r>
              <a:rPr lang="en-US" sz="2400" b="1" i="0" u="none" strike="noStrike" cap="none" dirty="0">
                <a:solidFill>
                  <a:srgbClr val="FFFFFF"/>
                </a:solidFill>
              </a:rPr>
              <a:t>Give an award</a:t>
            </a:r>
            <a:endParaRPr sz="2400" b="1" i="0" u="none" strike="noStrike" cap="none" dirty="0">
              <a:solidFill>
                <a:srgbClr val="FFFFFF"/>
              </a:solidFill>
            </a:endParaRPr>
          </a:p>
          <a:p>
            <a:pPr marL="571500" marR="0" lvl="0" indent="-571500" algn="l" rtl="0">
              <a:lnSpc>
                <a:spcPct val="100000"/>
              </a:lnSpc>
              <a:spcBef>
                <a:spcPts val="600"/>
              </a:spcBef>
              <a:spcAft>
                <a:spcPts val="0"/>
              </a:spcAft>
              <a:buClr>
                <a:srgbClr val="FFFFFF"/>
              </a:buClr>
              <a:buSzPts val="2800"/>
              <a:buChar char="•"/>
            </a:pPr>
            <a:r>
              <a:rPr lang="en-US" sz="2400" b="1" i="0" u="none" strike="noStrike" cap="none" dirty="0">
                <a:solidFill>
                  <a:srgbClr val="FFFFFF"/>
                </a:solidFill>
              </a:rPr>
              <a:t>Proclamations</a:t>
            </a:r>
            <a:endParaRPr sz="2400" b="1" i="0" u="none" strike="noStrike" cap="none" dirty="0">
              <a:solidFill>
                <a:srgbClr val="FFFFFF"/>
              </a:solidFill>
            </a:endParaRPr>
          </a:p>
          <a:p>
            <a:pPr marL="571500" marR="0" lvl="0" indent="-571500" algn="l" rtl="0">
              <a:lnSpc>
                <a:spcPct val="100000"/>
              </a:lnSpc>
              <a:spcBef>
                <a:spcPts val="600"/>
              </a:spcBef>
              <a:spcAft>
                <a:spcPts val="0"/>
              </a:spcAft>
              <a:buClr>
                <a:srgbClr val="FFFFFF"/>
              </a:buClr>
              <a:buSzPts val="2800"/>
              <a:buChar char="•"/>
            </a:pPr>
            <a:r>
              <a:rPr lang="en-US" sz="2400" b="1" i="0" u="none" strike="noStrike" cap="none" dirty="0">
                <a:solidFill>
                  <a:srgbClr val="FFFFFF"/>
                </a:solidFill>
              </a:rPr>
              <a:t>Make afterschool an election issue</a:t>
            </a:r>
            <a:endParaRPr sz="2400" b="1" i="0" u="none" strike="noStrike" cap="none" dirty="0">
              <a:solidFill>
                <a:srgbClr val="FFFFFF"/>
              </a:solidFill>
            </a:endParaRPr>
          </a:p>
        </p:txBody>
      </p:sp>
      <p:sp>
        <p:nvSpPr>
          <p:cNvPr id="311" name="Google Shape;311;p30"/>
          <p:cNvSpPr txBox="1"/>
          <p:nvPr/>
        </p:nvSpPr>
        <p:spPr>
          <a:xfrm>
            <a:off x="431800" y="5291155"/>
            <a:ext cx="6975679"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FFC000"/>
                </a:solidFill>
                <a:latin typeface="Calibri"/>
                <a:ea typeface="Calibri"/>
                <a:cs typeface="Calibri"/>
                <a:sym typeface="Calibri"/>
              </a:rPr>
              <a:t>http://afterschoolalliance.org/loareachpolicy.cfm</a:t>
            </a:r>
            <a:endParaRPr sz="2400" b="1" i="0" u="none" strike="noStrike" cap="none" dirty="0">
              <a:solidFill>
                <a:srgbClr val="FFC000"/>
              </a:solidFill>
              <a:latin typeface="Calibri"/>
              <a:ea typeface="Calibri"/>
              <a:cs typeface="Calibri"/>
              <a:sym typeface="Calibri"/>
            </a:endParaRPr>
          </a:p>
        </p:txBody>
      </p:sp>
      <p:pic>
        <p:nvPicPr>
          <p:cNvPr id="312" name="Google Shape;312;p30"/>
          <p:cNvPicPr preferRelativeResize="0"/>
          <p:nvPr/>
        </p:nvPicPr>
        <p:blipFill rotWithShape="1">
          <a:blip r:embed="rId4">
            <a:alphaModFix/>
          </a:blip>
          <a:srcRect/>
          <a:stretch/>
        </p:blipFill>
        <p:spPr>
          <a:xfrm rot="259902">
            <a:off x="9100777" y="1639259"/>
            <a:ext cx="2819300" cy="1966954"/>
          </a:xfrm>
          <a:prstGeom prst="rect">
            <a:avLst/>
          </a:prstGeom>
          <a:noFill/>
          <a:ln>
            <a:noFill/>
          </a:ln>
          <a:effectLst>
            <a:outerShdw blurRad="292100" dist="139700" dir="2700000" algn="tl" rotWithShape="0">
              <a:srgbClr val="333333">
                <a:alpha val="64313"/>
              </a:srgbClr>
            </a:outerShdw>
          </a:effectLst>
        </p:spPr>
      </p:pic>
      <p:pic>
        <p:nvPicPr>
          <p:cNvPr id="313" name="Google Shape;313;p30"/>
          <p:cNvPicPr preferRelativeResize="0"/>
          <p:nvPr/>
        </p:nvPicPr>
        <p:blipFill rotWithShape="1">
          <a:blip r:embed="rId5">
            <a:alphaModFix/>
          </a:blip>
          <a:srcRect/>
          <a:stretch/>
        </p:blipFill>
        <p:spPr>
          <a:xfrm rot="753886">
            <a:off x="6841944" y="2975041"/>
            <a:ext cx="2969292" cy="2085574"/>
          </a:xfrm>
          <a:prstGeom prst="rect">
            <a:avLst/>
          </a:prstGeom>
          <a:noFill/>
          <a:ln>
            <a:noFill/>
          </a:ln>
          <a:effectLst>
            <a:outerShdw blurRad="292100" dist="139700" dir="2700000" algn="tl" rotWithShape="0">
              <a:srgbClr val="333333">
                <a:alpha val="64313"/>
              </a:srgbClr>
            </a:outerShdw>
          </a:effectLst>
        </p:spPr>
      </p:pic>
      <p:pic>
        <p:nvPicPr>
          <p:cNvPr id="314" name="Google Shape;314;p30"/>
          <p:cNvPicPr preferRelativeResize="0"/>
          <p:nvPr/>
        </p:nvPicPr>
        <p:blipFill rotWithShape="1">
          <a:blip r:embed="rId6">
            <a:alphaModFix/>
          </a:blip>
          <a:srcRect/>
          <a:stretch/>
        </p:blipFill>
        <p:spPr>
          <a:xfrm rot="-431910">
            <a:off x="8581174" y="3901253"/>
            <a:ext cx="3198032" cy="2281524"/>
          </a:xfrm>
          <a:prstGeom prst="rect">
            <a:avLst/>
          </a:prstGeom>
          <a:noFill/>
          <a:ln>
            <a:noFill/>
          </a:ln>
          <a:effectLst>
            <a:outerShdw blurRad="292100" dist="139700" dir="2700000" algn="tl" rotWithShape="0">
              <a:srgbClr val="333333">
                <a:alpha val="64313"/>
              </a:srgbClr>
            </a:outerShdw>
          </a:effectLst>
        </p:spPr>
      </p:pic>
      <p:pic>
        <p:nvPicPr>
          <p:cNvPr id="315" name="Google Shape;315;p30"/>
          <p:cNvPicPr preferRelativeResize="0"/>
          <p:nvPr/>
        </p:nvPicPr>
        <p:blipFill rotWithShape="1">
          <a:blip r:embed="rId7">
            <a:alphaModFix/>
          </a:blip>
          <a:srcRect/>
          <a:stretch/>
        </p:blipFill>
        <p:spPr>
          <a:xfrm>
            <a:off x="9530499" y="5928458"/>
            <a:ext cx="2335392" cy="5555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1"/>
          <p:cNvSpPr/>
          <p:nvPr/>
        </p:nvSpPr>
        <p:spPr>
          <a:xfrm>
            <a:off x="0" y="0"/>
            <a:ext cx="12192000" cy="6858000"/>
          </a:xfrm>
          <a:prstGeom prst="rect">
            <a:avLst/>
          </a:prstGeom>
          <a:solidFill>
            <a:srgbClr val="002060"/>
          </a:solidFill>
          <a:ln>
            <a:noFill/>
          </a:ln>
        </p:spPr>
        <p:txBody>
          <a:bodyPr spcFirstLastPara="1" wrap="square" lIns="91425" tIns="45700" rIns="91425" bIns="45700" anchor="ctr" anchorCtr="0">
            <a:noAutofit/>
          </a:bodyPr>
          <a:lstStyle/>
          <a:p>
            <a:pPr marL="457200" marR="0" lvl="1"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2" name="Google Shape;322;p31"/>
          <p:cNvPicPr preferRelativeResize="0"/>
          <p:nvPr/>
        </p:nvPicPr>
        <p:blipFill rotWithShape="1">
          <a:blip r:embed="rId3">
            <a:alphaModFix/>
          </a:blip>
          <a:srcRect/>
          <a:stretch/>
        </p:blipFill>
        <p:spPr>
          <a:xfrm>
            <a:off x="431800" y="6211302"/>
            <a:ext cx="2203116" cy="420878"/>
          </a:xfrm>
          <a:prstGeom prst="rect">
            <a:avLst/>
          </a:prstGeom>
          <a:noFill/>
          <a:ln>
            <a:noFill/>
          </a:ln>
        </p:spPr>
      </p:pic>
      <p:sp>
        <p:nvSpPr>
          <p:cNvPr id="323" name="Google Shape;323;p31"/>
          <p:cNvSpPr/>
          <p:nvPr/>
        </p:nvSpPr>
        <p:spPr>
          <a:xfrm>
            <a:off x="0" y="697832"/>
            <a:ext cx="12192000" cy="733928"/>
          </a:xfrm>
          <a:prstGeom prst="rect">
            <a:avLst/>
          </a:prstGeom>
          <a:solidFill>
            <a:srgbClr val="258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4" name="Google Shape;324;p31"/>
          <p:cNvSpPr txBox="1"/>
          <p:nvPr/>
        </p:nvSpPr>
        <p:spPr>
          <a:xfrm>
            <a:off x="871364" y="693958"/>
            <a:ext cx="7940842"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chemeClr val="lt1"/>
                </a:solidFill>
              </a:rPr>
              <a:t>Media Coverage</a:t>
            </a:r>
            <a:endParaRPr sz="4000" b="1" i="1" u="none" strike="noStrike" cap="none">
              <a:solidFill>
                <a:schemeClr val="lt1"/>
              </a:solidFill>
            </a:endParaRPr>
          </a:p>
        </p:txBody>
      </p:sp>
      <p:sp>
        <p:nvSpPr>
          <p:cNvPr id="325" name="Google Shape;325;p31"/>
          <p:cNvSpPr txBox="1"/>
          <p:nvPr/>
        </p:nvSpPr>
        <p:spPr>
          <a:xfrm>
            <a:off x="431801" y="1843950"/>
            <a:ext cx="6138064" cy="3693319"/>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bg1"/>
              </a:buClr>
              <a:buSzPts val="1800"/>
              <a:buFont typeface="Arial" panose="020B0604020202020204" pitchFamily="34" charset="0"/>
              <a:buChar char="•"/>
            </a:pPr>
            <a:r>
              <a:rPr lang="en-US" sz="1800" b="1" i="0" u="none" strike="noStrike" cap="none" dirty="0">
                <a:solidFill>
                  <a:schemeClr val="lt1"/>
                </a:solidFill>
              </a:rPr>
              <a:t>Structure your event with the media in mind—visuals, timing, speakers</a:t>
            </a:r>
            <a:endParaRPr sz="1400" i="0" u="none" strike="noStrike" cap="none" dirty="0">
              <a:solidFill>
                <a:srgbClr val="000000"/>
              </a:solidFill>
            </a:endParaRPr>
          </a:p>
          <a:p>
            <a:pPr marL="171450" marR="0" lvl="0" indent="-171450" algn="l" rtl="0">
              <a:lnSpc>
                <a:spcPct val="100000"/>
              </a:lnSpc>
              <a:spcBef>
                <a:spcPts val="0"/>
              </a:spcBef>
              <a:spcAft>
                <a:spcPts val="0"/>
              </a:spcAft>
              <a:buClr>
                <a:schemeClr val="bg1"/>
              </a:buClr>
              <a:buSzPts val="1200"/>
              <a:buFont typeface="Arial" panose="020B0604020202020204" pitchFamily="34" charset="0"/>
              <a:buChar char="•"/>
            </a:pPr>
            <a:endParaRPr sz="1200" b="1" i="0" u="none" strike="noStrike" cap="none" dirty="0">
              <a:solidFill>
                <a:schemeClr val="lt1"/>
              </a:solidFill>
            </a:endParaRPr>
          </a:p>
          <a:p>
            <a:pPr marL="285750" marR="0" lvl="0" indent="-285750" algn="l" rtl="0">
              <a:lnSpc>
                <a:spcPct val="100000"/>
              </a:lnSpc>
              <a:spcBef>
                <a:spcPts val="0"/>
              </a:spcBef>
              <a:spcAft>
                <a:spcPts val="0"/>
              </a:spcAft>
              <a:buClr>
                <a:schemeClr val="bg1"/>
              </a:buClr>
              <a:buSzPts val="1800"/>
              <a:buFont typeface="Arial" panose="020B0604020202020204" pitchFamily="34" charset="0"/>
              <a:buChar char="•"/>
            </a:pPr>
            <a:r>
              <a:rPr lang="en-US" sz="1800" b="1" i="0" u="none" strike="noStrike" cap="none" dirty="0">
                <a:solidFill>
                  <a:schemeClr val="lt1"/>
                </a:solidFill>
              </a:rPr>
              <a:t>Create a media list</a:t>
            </a:r>
            <a:endParaRPr sz="1400" i="0" u="none" strike="noStrike" cap="none" dirty="0">
              <a:solidFill>
                <a:srgbClr val="000000"/>
              </a:solidFill>
            </a:endParaRPr>
          </a:p>
          <a:p>
            <a:pPr marL="171450" marR="0" lvl="0" indent="-171450" algn="l" rtl="0">
              <a:lnSpc>
                <a:spcPct val="100000"/>
              </a:lnSpc>
              <a:spcBef>
                <a:spcPts val="0"/>
              </a:spcBef>
              <a:spcAft>
                <a:spcPts val="0"/>
              </a:spcAft>
              <a:buClr>
                <a:schemeClr val="bg1"/>
              </a:buClr>
              <a:buSzPts val="1200"/>
              <a:buFont typeface="Arial" panose="020B0604020202020204" pitchFamily="34" charset="0"/>
              <a:buChar char="•"/>
            </a:pPr>
            <a:endParaRPr sz="1200" b="1" i="0" u="none" strike="noStrike" cap="none" dirty="0">
              <a:solidFill>
                <a:schemeClr val="lt1"/>
              </a:solidFill>
            </a:endParaRPr>
          </a:p>
          <a:p>
            <a:pPr marL="285750" marR="0" lvl="0" indent="-285750" algn="l" rtl="0">
              <a:lnSpc>
                <a:spcPct val="100000"/>
              </a:lnSpc>
              <a:spcBef>
                <a:spcPts val="0"/>
              </a:spcBef>
              <a:spcAft>
                <a:spcPts val="0"/>
              </a:spcAft>
              <a:buClr>
                <a:schemeClr val="bg1"/>
              </a:buClr>
              <a:buSzPts val="1800"/>
              <a:buFont typeface="Arial" panose="020B0604020202020204" pitchFamily="34" charset="0"/>
              <a:buChar char="•"/>
            </a:pPr>
            <a:r>
              <a:rPr lang="en-US" sz="1800" b="1" i="0" u="none" strike="noStrike" cap="none" dirty="0">
                <a:solidFill>
                  <a:schemeClr val="lt1"/>
                </a:solidFill>
              </a:rPr>
              <a:t>Use the media to invite the public to your event</a:t>
            </a:r>
            <a:endParaRPr sz="1400" i="0" u="none" strike="noStrike" cap="none" dirty="0">
              <a:solidFill>
                <a:srgbClr val="000000"/>
              </a:solidFill>
            </a:endParaRPr>
          </a:p>
          <a:p>
            <a:pPr marL="171450" marR="0" lvl="0" indent="-171450" algn="l" rtl="0">
              <a:lnSpc>
                <a:spcPct val="100000"/>
              </a:lnSpc>
              <a:spcBef>
                <a:spcPts val="0"/>
              </a:spcBef>
              <a:spcAft>
                <a:spcPts val="0"/>
              </a:spcAft>
              <a:buClr>
                <a:schemeClr val="bg1"/>
              </a:buClr>
              <a:buSzPts val="1200"/>
              <a:buFont typeface="Arial" panose="020B0604020202020204" pitchFamily="34" charset="0"/>
              <a:buChar char="•"/>
            </a:pPr>
            <a:endParaRPr sz="1200" b="1" i="0" u="none" strike="noStrike" cap="none" dirty="0">
              <a:solidFill>
                <a:schemeClr val="lt1"/>
              </a:solidFill>
            </a:endParaRPr>
          </a:p>
          <a:p>
            <a:pPr marL="285750" marR="0" lvl="0" indent="-285750" algn="l" rtl="0">
              <a:lnSpc>
                <a:spcPct val="100000"/>
              </a:lnSpc>
              <a:spcBef>
                <a:spcPts val="0"/>
              </a:spcBef>
              <a:spcAft>
                <a:spcPts val="0"/>
              </a:spcAft>
              <a:buClr>
                <a:schemeClr val="bg1"/>
              </a:buClr>
              <a:buSzPts val="1800"/>
              <a:buFont typeface="Arial" panose="020B0604020202020204" pitchFamily="34" charset="0"/>
              <a:buChar char="•"/>
            </a:pPr>
            <a:r>
              <a:rPr lang="en-US" sz="1800" b="1" i="0" u="none" strike="noStrike" cap="none" dirty="0">
                <a:solidFill>
                  <a:schemeClr val="lt1"/>
                </a:solidFill>
              </a:rPr>
              <a:t>Identify your key messages—and use them constantly!</a:t>
            </a:r>
            <a:endParaRPr sz="1400" i="0" u="none" strike="noStrike" cap="none" dirty="0">
              <a:solidFill>
                <a:srgbClr val="000000"/>
              </a:solidFill>
            </a:endParaRPr>
          </a:p>
          <a:p>
            <a:pPr marL="171450" marR="0" lvl="0" indent="-171450" algn="l" rtl="0">
              <a:lnSpc>
                <a:spcPct val="100000"/>
              </a:lnSpc>
              <a:spcBef>
                <a:spcPts val="0"/>
              </a:spcBef>
              <a:spcAft>
                <a:spcPts val="0"/>
              </a:spcAft>
              <a:buClr>
                <a:schemeClr val="bg1"/>
              </a:buClr>
              <a:buSzPts val="1200"/>
              <a:buFont typeface="Arial" panose="020B0604020202020204" pitchFamily="34" charset="0"/>
              <a:buChar char="•"/>
            </a:pPr>
            <a:endParaRPr sz="1200" b="1" i="0" u="none" strike="noStrike" cap="none" dirty="0">
              <a:solidFill>
                <a:schemeClr val="lt1"/>
              </a:solidFill>
            </a:endParaRPr>
          </a:p>
          <a:p>
            <a:pPr marL="285750" marR="0" lvl="0" indent="-285750" algn="l" rtl="0">
              <a:lnSpc>
                <a:spcPct val="100000"/>
              </a:lnSpc>
              <a:spcBef>
                <a:spcPts val="0"/>
              </a:spcBef>
              <a:spcAft>
                <a:spcPts val="0"/>
              </a:spcAft>
              <a:buClr>
                <a:schemeClr val="bg1"/>
              </a:buClr>
              <a:buSzPts val="1800"/>
              <a:buFont typeface="Arial" panose="020B0604020202020204" pitchFamily="34" charset="0"/>
              <a:buChar char="•"/>
            </a:pPr>
            <a:r>
              <a:rPr lang="en-US" sz="1800" b="1" i="0" u="none" strike="noStrike" cap="none" dirty="0">
                <a:solidFill>
                  <a:schemeClr val="lt1"/>
                </a:solidFill>
              </a:rPr>
              <a:t>Make your story appealing</a:t>
            </a:r>
            <a:endParaRPr sz="1400" i="0" u="none" strike="noStrike" cap="none" dirty="0">
              <a:solidFill>
                <a:srgbClr val="000000"/>
              </a:solidFill>
            </a:endParaRPr>
          </a:p>
          <a:p>
            <a:pPr marL="171450" marR="0" lvl="0" indent="-171450" algn="l" rtl="0">
              <a:lnSpc>
                <a:spcPct val="100000"/>
              </a:lnSpc>
              <a:spcBef>
                <a:spcPts val="0"/>
              </a:spcBef>
              <a:spcAft>
                <a:spcPts val="0"/>
              </a:spcAft>
              <a:buClr>
                <a:schemeClr val="bg1"/>
              </a:buClr>
              <a:buSzPts val="1200"/>
              <a:buFont typeface="Arial" panose="020B0604020202020204" pitchFamily="34" charset="0"/>
              <a:buChar char="•"/>
            </a:pPr>
            <a:endParaRPr sz="1200" b="1" i="0" u="none" strike="noStrike" cap="none" dirty="0">
              <a:solidFill>
                <a:schemeClr val="lt1"/>
              </a:solidFill>
            </a:endParaRPr>
          </a:p>
          <a:p>
            <a:pPr marL="285750" marR="0" lvl="0" indent="-285750" algn="l" rtl="0">
              <a:lnSpc>
                <a:spcPct val="100000"/>
              </a:lnSpc>
              <a:spcBef>
                <a:spcPts val="0"/>
              </a:spcBef>
              <a:spcAft>
                <a:spcPts val="0"/>
              </a:spcAft>
              <a:buClr>
                <a:schemeClr val="bg1"/>
              </a:buClr>
              <a:buSzPts val="1800"/>
              <a:buFont typeface="Arial" panose="020B0604020202020204" pitchFamily="34" charset="0"/>
              <a:buChar char="•"/>
            </a:pPr>
            <a:r>
              <a:rPr lang="en-US" sz="1800" b="1" i="0" u="none" strike="noStrike" cap="none" dirty="0">
                <a:solidFill>
                  <a:schemeClr val="lt1"/>
                </a:solidFill>
              </a:rPr>
              <a:t>Issue a news release and press kits</a:t>
            </a:r>
            <a:endParaRPr sz="1400" i="0" u="none" strike="noStrike" cap="none" dirty="0">
              <a:solidFill>
                <a:srgbClr val="000000"/>
              </a:solidFill>
            </a:endParaRPr>
          </a:p>
          <a:p>
            <a:pPr marL="171450" marR="0" lvl="0" indent="-171450" algn="l" rtl="0">
              <a:lnSpc>
                <a:spcPct val="100000"/>
              </a:lnSpc>
              <a:spcBef>
                <a:spcPts val="0"/>
              </a:spcBef>
              <a:spcAft>
                <a:spcPts val="0"/>
              </a:spcAft>
              <a:buClr>
                <a:schemeClr val="bg1"/>
              </a:buClr>
              <a:buSzPts val="1200"/>
              <a:buFont typeface="Arial" panose="020B0604020202020204" pitchFamily="34" charset="0"/>
              <a:buChar char="•"/>
            </a:pPr>
            <a:endParaRPr sz="1200" b="1" i="0" u="none" strike="noStrike" cap="none" dirty="0">
              <a:solidFill>
                <a:schemeClr val="lt1"/>
              </a:solidFill>
            </a:endParaRPr>
          </a:p>
          <a:p>
            <a:pPr marL="285750" marR="0" lvl="0" indent="-285750" algn="l" rtl="0">
              <a:lnSpc>
                <a:spcPct val="100000"/>
              </a:lnSpc>
              <a:spcBef>
                <a:spcPts val="0"/>
              </a:spcBef>
              <a:spcAft>
                <a:spcPts val="0"/>
              </a:spcAft>
              <a:buClr>
                <a:schemeClr val="bg1"/>
              </a:buClr>
              <a:buSzPts val="1800"/>
              <a:buFont typeface="Arial" panose="020B0604020202020204" pitchFamily="34" charset="0"/>
              <a:buChar char="•"/>
            </a:pPr>
            <a:r>
              <a:rPr lang="en-US" sz="1800" b="1" i="0" u="none" strike="noStrike" cap="none" dirty="0">
                <a:solidFill>
                  <a:schemeClr val="lt1"/>
                </a:solidFill>
              </a:rPr>
              <a:t>Don’t stop</a:t>
            </a:r>
            <a:endParaRPr sz="1400" i="0" u="none" strike="noStrike" cap="none" dirty="0">
              <a:solidFill>
                <a:srgbClr val="000000"/>
              </a:solidFill>
            </a:endParaRPr>
          </a:p>
        </p:txBody>
      </p:sp>
      <p:pic>
        <p:nvPicPr>
          <p:cNvPr id="326" name="Google Shape;326;p31"/>
          <p:cNvPicPr preferRelativeResize="0"/>
          <p:nvPr/>
        </p:nvPicPr>
        <p:blipFill rotWithShape="1">
          <a:blip r:embed="rId4">
            <a:alphaModFix/>
          </a:blip>
          <a:srcRect/>
          <a:stretch/>
        </p:blipFill>
        <p:spPr>
          <a:xfrm rot="-352631">
            <a:off x="5893633" y="2362062"/>
            <a:ext cx="3542792" cy="2657095"/>
          </a:xfrm>
          <a:prstGeom prst="rect">
            <a:avLst/>
          </a:prstGeom>
          <a:noFill/>
          <a:ln>
            <a:noFill/>
          </a:ln>
          <a:effectLst>
            <a:outerShdw blurRad="292100" dist="139700" dir="2700000" algn="tl" rotWithShape="0">
              <a:srgbClr val="333333">
                <a:alpha val="64313"/>
              </a:srgbClr>
            </a:outerShdw>
          </a:effectLst>
        </p:spPr>
      </p:pic>
      <p:pic>
        <p:nvPicPr>
          <p:cNvPr id="327" name="Google Shape;327;p31"/>
          <p:cNvPicPr preferRelativeResize="0"/>
          <p:nvPr/>
        </p:nvPicPr>
        <p:blipFill rotWithShape="1">
          <a:blip r:embed="rId5">
            <a:alphaModFix/>
          </a:blip>
          <a:srcRect/>
          <a:stretch/>
        </p:blipFill>
        <p:spPr>
          <a:xfrm rot="546135">
            <a:off x="9215191" y="2013628"/>
            <a:ext cx="2708238" cy="3610984"/>
          </a:xfrm>
          <a:prstGeom prst="rect">
            <a:avLst/>
          </a:prstGeom>
          <a:noFill/>
          <a:ln>
            <a:noFill/>
          </a:ln>
          <a:effectLst>
            <a:outerShdw blurRad="292100" dist="139700" dir="2700000" algn="tl" rotWithShape="0">
              <a:srgbClr val="333333">
                <a:alpha val="64313"/>
              </a:srgbClr>
            </a:outerShdw>
          </a:effectLst>
        </p:spPr>
      </p:pic>
      <p:sp>
        <p:nvSpPr>
          <p:cNvPr id="328" name="Google Shape;328;p31"/>
          <p:cNvSpPr txBox="1"/>
          <p:nvPr/>
        </p:nvSpPr>
        <p:spPr>
          <a:xfrm>
            <a:off x="431801" y="5589442"/>
            <a:ext cx="6654799"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C000"/>
                </a:solidFill>
                <a:latin typeface="Calibri"/>
                <a:ea typeface="Calibri"/>
                <a:cs typeface="Calibri"/>
                <a:sym typeface="Calibri"/>
              </a:rPr>
              <a:t>http://afterschoolalliance.org/loaMediaMain.cfm</a:t>
            </a:r>
            <a:endParaRPr sz="1400" b="0" i="0" u="none" strike="noStrike" cap="none">
              <a:solidFill>
                <a:srgbClr val="000000"/>
              </a:solidFill>
              <a:latin typeface="Arial"/>
              <a:ea typeface="Arial"/>
              <a:cs typeface="Arial"/>
              <a:sym typeface="Arial"/>
            </a:endParaRPr>
          </a:p>
        </p:txBody>
      </p:sp>
      <p:pic>
        <p:nvPicPr>
          <p:cNvPr id="329" name="Google Shape;329;p31"/>
          <p:cNvPicPr preferRelativeResize="0"/>
          <p:nvPr/>
        </p:nvPicPr>
        <p:blipFill rotWithShape="1">
          <a:blip r:embed="rId6">
            <a:alphaModFix/>
          </a:blip>
          <a:srcRect/>
          <a:stretch/>
        </p:blipFill>
        <p:spPr>
          <a:xfrm>
            <a:off x="9530499" y="5928458"/>
            <a:ext cx="2335392" cy="55559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3"/>
          <p:cNvSpPr/>
          <p:nvPr/>
        </p:nvSpPr>
        <p:spPr>
          <a:xfrm>
            <a:off x="0" y="0"/>
            <a:ext cx="12192000" cy="6858000"/>
          </a:xfrm>
          <a:prstGeom prst="rect">
            <a:avLst/>
          </a:prstGeom>
          <a:solidFill>
            <a:srgbClr val="002060"/>
          </a:solidFill>
          <a:ln>
            <a:noFill/>
          </a:ln>
        </p:spPr>
        <p:txBody>
          <a:bodyPr spcFirstLastPara="1" wrap="square" lIns="91425" tIns="45700" rIns="91425" bIns="45700" anchor="ctr" anchorCtr="0">
            <a:noAutofit/>
          </a:bodyPr>
          <a:lstStyle/>
          <a:p>
            <a:pPr marL="457200" marR="0" lvl="1"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6" name="Google Shape;346;p33"/>
          <p:cNvPicPr preferRelativeResize="0"/>
          <p:nvPr/>
        </p:nvPicPr>
        <p:blipFill rotWithShape="1">
          <a:blip r:embed="rId3">
            <a:alphaModFix/>
          </a:blip>
          <a:srcRect/>
          <a:stretch/>
        </p:blipFill>
        <p:spPr>
          <a:xfrm>
            <a:off x="431800" y="6211302"/>
            <a:ext cx="2203116" cy="420878"/>
          </a:xfrm>
          <a:prstGeom prst="rect">
            <a:avLst/>
          </a:prstGeom>
          <a:noFill/>
          <a:ln>
            <a:noFill/>
          </a:ln>
        </p:spPr>
      </p:pic>
      <p:sp>
        <p:nvSpPr>
          <p:cNvPr id="347" name="Google Shape;347;p33"/>
          <p:cNvSpPr/>
          <p:nvPr/>
        </p:nvSpPr>
        <p:spPr>
          <a:xfrm>
            <a:off x="0" y="697832"/>
            <a:ext cx="12192000" cy="733928"/>
          </a:xfrm>
          <a:prstGeom prst="rect">
            <a:avLst/>
          </a:prstGeom>
          <a:solidFill>
            <a:srgbClr val="01C2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8" name="Google Shape;348;p33"/>
          <p:cNvSpPr txBox="1"/>
          <p:nvPr/>
        </p:nvSpPr>
        <p:spPr>
          <a:xfrm>
            <a:off x="871364" y="693958"/>
            <a:ext cx="7940842"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dirty="0">
                <a:solidFill>
                  <a:schemeClr val="lt1"/>
                </a:solidFill>
              </a:rPr>
              <a:t>Resources</a:t>
            </a:r>
            <a:endParaRPr sz="4000" b="1" i="1" u="none" strike="noStrike" cap="none" dirty="0">
              <a:solidFill>
                <a:schemeClr val="lt1"/>
              </a:solidFill>
            </a:endParaRPr>
          </a:p>
        </p:txBody>
      </p:sp>
      <p:sp>
        <p:nvSpPr>
          <p:cNvPr id="349" name="Google Shape;349;p33"/>
          <p:cNvSpPr txBox="1"/>
          <p:nvPr/>
        </p:nvSpPr>
        <p:spPr>
          <a:xfrm>
            <a:off x="2444003" y="1764683"/>
            <a:ext cx="7303994" cy="418576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FFC000"/>
                </a:solidFill>
              </a:rPr>
              <a:t>Lights On Afterschool Resources:</a:t>
            </a:r>
            <a:endParaRPr sz="1400" i="0" u="none" strike="noStrike" cap="none" dirty="0">
              <a:solidFill>
                <a:srgbClr val="000000"/>
              </a:solidFil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rgbClr val="FFC000"/>
              </a:solidFil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FFC000"/>
                </a:solidFill>
              </a:rPr>
              <a:t>Afterschool Alliance Website:</a:t>
            </a:r>
            <a:endParaRPr sz="1400" i="0" u="none" strike="noStrike" cap="none" dirty="0">
              <a:solidFill>
                <a:srgbClr val="000000"/>
              </a:solidFil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rPr>
              <a:t>http://www.afterschoolalliance.org/ </a:t>
            </a:r>
            <a:endParaRPr sz="1400" i="0" u="none" strike="noStrike" cap="none" dirty="0">
              <a:solidFill>
                <a:srgbClr val="000000"/>
              </a:solidFill>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chemeClr val="lt1"/>
              </a:solidFil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FFC000"/>
                </a:solidFill>
              </a:rPr>
              <a:t>Lights On Afterschool Homepage: </a:t>
            </a:r>
            <a:endParaRPr sz="1400" i="0" u="none" strike="noStrike" cap="none" dirty="0">
              <a:solidFill>
                <a:srgbClr val="000000"/>
              </a:solidFil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rPr>
              <a:t>http://www.afterschoolalliance.org/loa.cfm</a:t>
            </a:r>
            <a:endParaRPr sz="1400" i="0" u="none" strike="noStrike" cap="none" dirty="0">
              <a:solidFill>
                <a:srgbClr val="000000"/>
              </a:solidFill>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chemeClr val="lt1"/>
              </a:solidFil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FFC000"/>
                </a:solidFill>
              </a:rPr>
              <a:t>Register Your Event:</a:t>
            </a:r>
            <a:endParaRPr sz="1400" i="0" u="none" strike="noStrike" cap="none" dirty="0">
              <a:solidFill>
                <a:srgbClr val="000000"/>
              </a:solidFil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rPr>
              <a:t>http://www.afterschoolalliance.org/loaHostEvent.cfm</a:t>
            </a:r>
            <a:endParaRPr sz="1400" i="0" u="none" strike="noStrike" cap="none" dirty="0">
              <a:solidFill>
                <a:srgbClr val="000000"/>
              </a:solidFill>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chemeClr val="lt1"/>
              </a:solidFil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FFC000"/>
                </a:solidFill>
              </a:rPr>
              <a:t>Lights On Afterschool Event Planning Kit:</a:t>
            </a:r>
            <a:endParaRPr sz="1400" i="0" u="none" strike="noStrike" cap="none" dirty="0">
              <a:solidFill>
                <a:srgbClr val="000000"/>
              </a:solidFil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rPr>
              <a:t>http://www.afterschoolalliance.org/loaEventKit.cfm</a:t>
            </a:r>
            <a:endParaRPr sz="2000" b="1" i="0" u="none" strike="noStrike" cap="none" dirty="0">
              <a:solidFill>
                <a:schemeClr val="lt1"/>
              </a:solidFill>
            </a:endParaRPr>
          </a:p>
        </p:txBody>
      </p:sp>
      <p:pic>
        <p:nvPicPr>
          <p:cNvPr id="350" name="Google Shape;350;p33"/>
          <p:cNvPicPr preferRelativeResize="0"/>
          <p:nvPr/>
        </p:nvPicPr>
        <p:blipFill rotWithShape="1">
          <a:blip r:embed="rId4">
            <a:alphaModFix/>
          </a:blip>
          <a:srcRect/>
          <a:stretch/>
        </p:blipFill>
        <p:spPr>
          <a:xfrm>
            <a:off x="9530499" y="5928458"/>
            <a:ext cx="2335392" cy="5555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12060"/>
        </a:solidFill>
        <a:effectLst/>
      </p:bgPr>
    </p:bg>
    <p:spTree>
      <p:nvGrpSpPr>
        <p:cNvPr id="1" name="Shape 239"/>
        <p:cNvGrpSpPr/>
        <p:nvPr/>
      </p:nvGrpSpPr>
      <p:grpSpPr>
        <a:xfrm>
          <a:off x="0" y="0"/>
          <a:ext cx="0" cy="0"/>
          <a:chOff x="0" y="0"/>
          <a:chExt cx="0" cy="0"/>
        </a:xfrm>
      </p:grpSpPr>
      <p:sp>
        <p:nvSpPr>
          <p:cNvPr id="240" name="Google Shape;240;p25"/>
          <p:cNvSpPr txBox="1">
            <a:spLocks noGrp="1"/>
          </p:cNvSpPr>
          <p:nvPr>
            <p:ph type="ctrTitle"/>
          </p:nvPr>
        </p:nvSpPr>
        <p:spPr>
          <a:xfrm>
            <a:off x="342425" y="1509618"/>
            <a:ext cx="4840500" cy="3765612"/>
          </a:xfrm>
          <a:prstGeom prst="rect">
            <a:avLst/>
          </a:prstGeom>
          <a:ln w="114300" cap="flat" cmpd="thinThick">
            <a:solidFill>
              <a:srgbClr val="00B0F0"/>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50000"/>
              </a:lnSpc>
              <a:spcBef>
                <a:spcPts val="0"/>
              </a:spcBef>
              <a:spcAft>
                <a:spcPts val="0"/>
              </a:spcAft>
              <a:buNone/>
            </a:pPr>
            <a:r>
              <a:rPr lang="en-US" sz="4000" b="1" i="1" dirty="0">
                <a:solidFill>
                  <a:srgbClr val="F3F3F3"/>
                </a:solidFill>
                <a:latin typeface="+mj-lt"/>
                <a:ea typeface="Impact"/>
                <a:cs typeface="Impact"/>
                <a:sym typeface="Impact"/>
              </a:rPr>
              <a:t>Lights On in Idaho</a:t>
            </a:r>
            <a:endParaRPr sz="4000" b="1" i="1" dirty="0">
              <a:solidFill>
                <a:srgbClr val="F3F3F3"/>
              </a:solidFill>
              <a:latin typeface="+mj-lt"/>
              <a:ea typeface="Impact"/>
              <a:cs typeface="Impact"/>
              <a:sym typeface="Impact"/>
            </a:endParaRPr>
          </a:p>
        </p:txBody>
      </p:sp>
      <p:sp>
        <p:nvSpPr>
          <p:cNvPr id="241" name="Google Shape;241;p25"/>
          <p:cNvSpPr txBox="1">
            <a:spLocks noGrp="1"/>
          </p:cNvSpPr>
          <p:nvPr>
            <p:ph type="subTitle" idx="1"/>
          </p:nvPr>
        </p:nvSpPr>
        <p:spPr>
          <a:xfrm>
            <a:off x="758525" y="2590576"/>
            <a:ext cx="4008300" cy="2243776"/>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r>
              <a:rPr lang="en-US" b="1" dirty="0">
                <a:solidFill>
                  <a:srgbClr val="F3F3F3"/>
                </a:solidFill>
                <a:latin typeface="+mj-lt"/>
              </a:rPr>
              <a:t>Nominate an </a:t>
            </a:r>
            <a:r>
              <a:rPr lang="en-US" b="1" dirty="0">
                <a:solidFill>
                  <a:srgbClr val="FFC000"/>
                </a:solidFill>
                <a:latin typeface="Arial"/>
                <a:cs typeface="Arial"/>
                <a:sym typeface="Arial"/>
              </a:rPr>
              <a:t>Afterschool Champion </a:t>
            </a:r>
            <a:r>
              <a:rPr lang="en-US" b="1" dirty="0">
                <a:solidFill>
                  <a:srgbClr val="F3F3F3"/>
                </a:solidFill>
                <a:latin typeface="+mj-lt"/>
              </a:rPr>
              <a:t>through the Idaho Out-of-School Network for an award of $300 to your </a:t>
            </a:r>
            <a:r>
              <a:rPr lang="en-US" b="1" dirty="0">
                <a:solidFill>
                  <a:srgbClr val="FFC000"/>
                </a:solidFill>
                <a:latin typeface="Arial"/>
                <a:cs typeface="Arial"/>
              </a:rPr>
              <a:t>afterschool program of choice.</a:t>
            </a:r>
            <a:endParaRPr b="1" dirty="0">
              <a:solidFill>
                <a:srgbClr val="FFC000"/>
              </a:solidFill>
              <a:latin typeface="Arial"/>
              <a:cs typeface="Arial"/>
            </a:endParaRPr>
          </a:p>
        </p:txBody>
      </p:sp>
      <p:pic>
        <p:nvPicPr>
          <p:cNvPr id="242" name="Google Shape;242;p25"/>
          <p:cNvPicPr preferRelativeResize="0"/>
          <p:nvPr/>
        </p:nvPicPr>
        <p:blipFill>
          <a:blip r:embed="rId3">
            <a:alphaModFix/>
          </a:blip>
          <a:stretch>
            <a:fillRect/>
          </a:stretch>
        </p:blipFill>
        <p:spPr>
          <a:xfrm>
            <a:off x="5599025" y="512064"/>
            <a:ext cx="6250550" cy="576072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35"/>
          <p:cNvPicPr preferRelativeResize="0"/>
          <p:nvPr/>
        </p:nvPicPr>
        <p:blipFill rotWithShape="1">
          <a:blip r:embed="rId3">
            <a:alphaModFix/>
          </a:blip>
          <a:srcRect/>
          <a:stretch/>
        </p:blipFill>
        <p:spPr>
          <a:xfrm>
            <a:off x="431800" y="6142031"/>
            <a:ext cx="2203116" cy="420878"/>
          </a:xfrm>
          <a:prstGeom prst="rect">
            <a:avLst/>
          </a:prstGeom>
          <a:noFill/>
          <a:ln>
            <a:noFill/>
          </a:ln>
        </p:spPr>
      </p:pic>
      <p:pic>
        <p:nvPicPr>
          <p:cNvPr id="368" name="Google Shape;368;p35"/>
          <p:cNvPicPr preferRelativeResize="0"/>
          <p:nvPr/>
        </p:nvPicPr>
        <p:blipFill rotWithShape="1">
          <a:blip r:embed="rId4">
            <a:alphaModFix/>
          </a:blip>
          <a:srcRect t="6140" b="11031"/>
          <a:stretch/>
        </p:blipFill>
        <p:spPr>
          <a:xfrm>
            <a:off x="-34550" y="-104844"/>
            <a:ext cx="12609819" cy="6962843"/>
          </a:xfrm>
          <a:prstGeom prst="rect">
            <a:avLst/>
          </a:prstGeom>
          <a:noFill/>
          <a:ln>
            <a:noFill/>
          </a:ln>
        </p:spPr>
      </p:pic>
      <p:pic>
        <p:nvPicPr>
          <p:cNvPr id="369" name="Google Shape;369;p35"/>
          <p:cNvPicPr preferRelativeResize="0"/>
          <p:nvPr/>
        </p:nvPicPr>
        <p:blipFill rotWithShape="1">
          <a:blip r:embed="rId5">
            <a:alphaModFix/>
          </a:blip>
          <a:srcRect/>
          <a:stretch/>
        </p:blipFill>
        <p:spPr>
          <a:xfrm>
            <a:off x="9586859" y="6108605"/>
            <a:ext cx="1909618" cy="454304"/>
          </a:xfrm>
          <a:prstGeom prst="rect">
            <a:avLst/>
          </a:prstGeom>
          <a:noFill/>
          <a:ln>
            <a:noFill/>
          </a:ln>
        </p:spPr>
      </p:pic>
      <p:sp>
        <p:nvSpPr>
          <p:cNvPr id="370" name="Google Shape;370;p35"/>
          <p:cNvSpPr/>
          <p:nvPr/>
        </p:nvSpPr>
        <p:spPr>
          <a:xfrm>
            <a:off x="-34550" y="5149883"/>
            <a:ext cx="12226550" cy="733928"/>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371" name="Google Shape;371;p35"/>
          <p:cNvSpPr txBox="1"/>
          <p:nvPr/>
        </p:nvSpPr>
        <p:spPr>
          <a:xfrm>
            <a:off x="950495" y="5149883"/>
            <a:ext cx="7940842" cy="9848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dirty="0">
                <a:solidFill>
                  <a:schemeClr val="bg1"/>
                </a:solidFill>
              </a:rPr>
              <a:t>Questions?</a:t>
            </a:r>
            <a:endParaRPr sz="4000" b="1" i="1" u="none" strike="noStrike" cap="none" dirty="0">
              <a:solidFill>
                <a:schemeClr val="bg1"/>
              </a:solidFill>
            </a:endParaRPr>
          </a:p>
          <a:p>
            <a:pPr marL="0" marR="0" lvl="0" indent="0" algn="l" rtl="0">
              <a:lnSpc>
                <a:spcPct val="100000"/>
              </a:lnSpc>
              <a:spcBef>
                <a:spcPts val="0"/>
              </a:spcBef>
              <a:spcAft>
                <a:spcPts val="0"/>
              </a:spcAft>
              <a:buClr>
                <a:srgbClr val="000000"/>
              </a:buClr>
              <a:buSzPts val="1800"/>
              <a:buFont typeface="Arial"/>
              <a:buNone/>
            </a:pPr>
            <a:endParaRPr sz="1800" i="0" u="none" strike="noStrike" cap="none" dirty="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5"/>
          <p:cNvSpPr/>
          <p:nvPr/>
        </p:nvSpPr>
        <p:spPr>
          <a:xfrm>
            <a:off x="0" y="0"/>
            <a:ext cx="12192000" cy="6858000"/>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5" name="Google Shape;115;p15"/>
          <p:cNvPicPr preferRelativeResize="0"/>
          <p:nvPr/>
        </p:nvPicPr>
        <p:blipFill rotWithShape="1">
          <a:blip r:embed="rId3">
            <a:alphaModFix/>
          </a:blip>
          <a:srcRect/>
          <a:stretch/>
        </p:blipFill>
        <p:spPr>
          <a:xfrm>
            <a:off x="431800" y="6211302"/>
            <a:ext cx="2203116" cy="420878"/>
          </a:xfrm>
          <a:prstGeom prst="rect">
            <a:avLst/>
          </a:prstGeom>
          <a:noFill/>
          <a:ln>
            <a:noFill/>
          </a:ln>
        </p:spPr>
      </p:pic>
      <p:pic>
        <p:nvPicPr>
          <p:cNvPr id="116" name="Google Shape;116;p15"/>
          <p:cNvPicPr preferRelativeResize="0"/>
          <p:nvPr/>
        </p:nvPicPr>
        <p:blipFill rotWithShape="1">
          <a:blip r:embed="rId4">
            <a:alphaModFix/>
          </a:blip>
          <a:srcRect/>
          <a:stretch/>
        </p:blipFill>
        <p:spPr>
          <a:xfrm>
            <a:off x="9653309" y="6202693"/>
            <a:ext cx="1909618" cy="454304"/>
          </a:xfrm>
          <a:prstGeom prst="rect">
            <a:avLst/>
          </a:prstGeom>
          <a:noFill/>
          <a:ln>
            <a:noFill/>
          </a:ln>
        </p:spPr>
      </p:pic>
      <p:sp>
        <p:nvSpPr>
          <p:cNvPr id="117" name="Google Shape;117;p15"/>
          <p:cNvSpPr txBox="1"/>
          <p:nvPr/>
        </p:nvSpPr>
        <p:spPr>
          <a:xfrm>
            <a:off x="1533358" y="1897250"/>
            <a:ext cx="3848100" cy="28653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B00"/>
                </a:solidFill>
              </a:rPr>
              <a:t>Lights On Afterschool </a:t>
            </a:r>
            <a:r>
              <a:rPr lang="en-US" sz="2800" b="1" i="0" u="none" strike="noStrike" cap="none" dirty="0">
                <a:solidFill>
                  <a:schemeClr val="lt1"/>
                </a:solidFill>
              </a:rPr>
              <a:t>is a national celebration of how afterschool programs help children and families.</a:t>
            </a:r>
            <a:endParaRPr sz="1400" i="0" u="none" strike="noStrike" cap="none" dirty="0">
              <a:solidFill>
                <a:srgbClr val="000000"/>
              </a:solidFill>
            </a:endParaRPr>
          </a:p>
          <a:p>
            <a:pPr marL="342900" marR="0" lvl="0" indent="-342900" algn="l" rtl="0">
              <a:lnSpc>
                <a:spcPct val="100000"/>
              </a:lnSpc>
              <a:spcBef>
                <a:spcPts val="960"/>
              </a:spcBef>
              <a:spcAft>
                <a:spcPts val="0"/>
              </a:spcAft>
              <a:buClr>
                <a:srgbClr val="000000"/>
              </a:buClr>
              <a:buSzPts val="1800"/>
              <a:buFont typeface="Arial"/>
              <a:buNone/>
            </a:pPr>
            <a:endParaRPr sz="1800" b="1" i="0" u="none" strike="noStrike" cap="none" dirty="0">
              <a:solidFill>
                <a:schemeClr val="lt1"/>
              </a:solidFill>
            </a:endParaRPr>
          </a:p>
          <a:p>
            <a:pPr marL="342900" marR="0" lvl="0" indent="-215900" algn="l" rtl="0">
              <a:lnSpc>
                <a:spcPct val="100000"/>
              </a:lnSpc>
              <a:spcBef>
                <a:spcPts val="400"/>
              </a:spcBef>
              <a:spcAft>
                <a:spcPts val="0"/>
              </a:spcAft>
              <a:buClr>
                <a:schemeClr val="dk1"/>
              </a:buClr>
              <a:buSzPts val="2000"/>
              <a:buFont typeface="Arial"/>
              <a:buNone/>
            </a:pPr>
            <a:endParaRPr sz="2000" i="0" u="none" strike="noStrike" cap="none" dirty="0">
              <a:solidFill>
                <a:schemeClr val="lt1"/>
              </a:solidFill>
            </a:endParaRPr>
          </a:p>
        </p:txBody>
      </p:sp>
      <p:pic>
        <p:nvPicPr>
          <p:cNvPr id="118" name="Google Shape;118;p15"/>
          <p:cNvPicPr preferRelativeResize="0"/>
          <p:nvPr/>
        </p:nvPicPr>
        <p:blipFill rotWithShape="1">
          <a:blip r:embed="rId5">
            <a:alphaModFix/>
          </a:blip>
          <a:srcRect/>
          <a:stretch/>
        </p:blipFill>
        <p:spPr>
          <a:xfrm>
            <a:off x="7051431" y="3393"/>
            <a:ext cx="5140569" cy="6854607"/>
          </a:xfrm>
          <a:prstGeom prst="rect">
            <a:avLst/>
          </a:prstGeom>
          <a:noFill/>
          <a:ln>
            <a:noFill/>
          </a:ln>
        </p:spPr>
      </p:pic>
      <p:pic>
        <p:nvPicPr>
          <p:cNvPr id="119" name="Google Shape;119;p15"/>
          <p:cNvPicPr preferRelativeResize="0"/>
          <p:nvPr/>
        </p:nvPicPr>
        <p:blipFill rotWithShape="1">
          <a:blip r:embed="rId4">
            <a:alphaModFix/>
          </a:blip>
          <a:srcRect/>
          <a:stretch/>
        </p:blipFill>
        <p:spPr>
          <a:xfrm>
            <a:off x="9826116" y="6338712"/>
            <a:ext cx="1736811" cy="41319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6"/>
          <p:cNvSpPr/>
          <p:nvPr/>
        </p:nvSpPr>
        <p:spPr>
          <a:xfrm>
            <a:off x="0" y="0"/>
            <a:ext cx="12192000" cy="6858000"/>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5" name="Google Shape;125;p16"/>
          <p:cNvPicPr preferRelativeResize="0"/>
          <p:nvPr/>
        </p:nvPicPr>
        <p:blipFill rotWithShape="1">
          <a:blip r:embed="rId3">
            <a:alphaModFix/>
          </a:blip>
          <a:srcRect/>
          <a:stretch/>
        </p:blipFill>
        <p:spPr>
          <a:xfrm>
            <a:off x="431800" y="6211302"/>
            <a:ext cx="2203116" cy="420878"/>
          </a:xfrm>
          <a:prstGeom prst="rect">
            <a:avLst/>
          </a:prstGeom>
          <a:noFill/>
          <a:ln>
            <a:noFill/>
          </a:ln>
        </p:spPr>
      </p:pic>
      <p:pic>
        <p:nvPicPr>
          <p:cNvPr id="126" name="Google Shape;126;p16"/>
          <p:cNvPicPr preferRelativeResize="0"/>
          <p:nvPr/>
        </p:nvPicPr>
        <p:blipFill rotWithShape="1">
          <a:blip r:embed="rId4">
            <a:alphaModFix/>
          </a:blip>
          <a:srcRect l="5370" t="6389" r="49257" b="3888"/>
          <a:stretch/>
        </p:blipFill>
        <p:spPr>
          <a:xfrm rot="5400000">
            <a:off x="4242318" y="-1091682"/>
            <a:ext cx="6858000" cy="9041364"/>
          </a:xfrm>
          <a:prstGeom prst="rect">
            <a:avLst/>
          </a:prstGeom>
          <a:noFill/>
          <a:ln>
            <a:noFill/>
          </a:ln>
        </p:spPr>
      </p:pic>
      <p:pic>
        <p:nvPicPr>
          <p:cNvPr id="127" name="Google Shape;127;p16"/>
          <p:cNvPicPr preferRelativeResize="0"/>
          <p:nvPr/>
        </p:nvPicPr>
        <p:blipFill rotWithShape="1">
          <a:blip r:embed="rId5">
            <a:alphaModFix/>
          </a:blip>
          <a:srcRect/>
          <a:stretch/>
        </p:blipFill>
        <p:spPr>
          <a:xfrm>
            <a:off x="9653309" y="6202693"/>
            <a:ext cx="1909618" cy="454304"/>
          </a:xfrm>
          <a:prstGeom prst="rect">
            <a:avLst/>
          </a:prstGeom>
          <a:noFill/>
          <a:ln>
            <a:noFill/>
          </a:ln>
        </p:spPr>
      </p:pic>
      <p:sp>
        <p:nvSpPr>
          <p:cNvPr id="128" name="Google Shape;128;p16"/>
          <p:cNvSpPr txBox="1"/>
          <p:nvPr/>
        </p:nvSpPr>
        <p:spPr>
          <a:xfrm>
            <a:off x="0" y="1545013"/>
            <a:ext cx="3150624" cy="31212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2800" b="1" u="none" strike="noStrike" cap="none" dirty="0">
                <a:solidFill>
                  <a:schemeClr val="lt1"/>
                </a:solidFill>
              </a:rPr>
              <a:t>Annually</a:t>
            </a:r>
            <a:endParaRPr sz="2800" u="none" strike="noStrike" cap="none" dirty="0">
              <a:solidFill>
                <a:srgbClr val="000000"/>
              </a:solidFill>
            </a:endParaRPr>
          </a:p>
          <a:p>
            <a:pPr marL="0" marR="0" lvl="0" indent="0" algn="ctr" rtl="0">
              <a:lnSpc>
                <a:spcPct val="100000"/>
              </a:lnSpc>
              <a:spcBef>
                <a:spcPts val="0"/>
              </a:spcBef>
              <a:spcAft>
                <a:spcPts val="0"/>
              </a:spcAft>
              <a:buClr>
                <a:srgbClr val="000000"/>
              </a:buClr>
              <a:buSzPts val="3200"/>
              <a:buFont typeface="Arial"/>
              <a:buNone/>
            </a:pPr>
            <a:r>
              <a:rPr lang="en-US" sz="2800" b="1" u="none" strike="noStrike" cap="none" dirty="0">
                <a:solidFill>
                  <a:srgbClr val="FFFF00"/>
                </a:solidFill>
              </a:rPr>
              <a:t>1 </a:t>
            </a:r>
            <a:r>
              <a:rPr lang="en-US" sz="2800" b="1" dirty="0">
                <a:solidFill>
                  <a:srgbClr val="FFFF00"/>
                </a:solidFill>
              </a:rPr>
              <a:t>m</a:t>
            </a:r>
            <a:r>
              <a:rPr lang="en-US" sz="2800" b="1" u="none" strike="noStrike" cap="none" dirty="0">
                <a:solidFill>
                  <a:srgbClr val="FFFF00"/>
                </a:solidFill>
              </a:rPr>
              <a:t>illion </a:t>
            </a:r>
            <a:endParaRPr sz="2800" b="1" u="none" strike="noStrike" cap="none" dirty="0">
              <a:solidFill>
                <a:srgbClr val="FFFF00"/>
              </a:solidFill>
            </a:endParaRPr>
          </a:p>
          <a:p>
            <a:pPr marL="0" marR="0" lvl="0" indent="0" algn="ctr" rtl="0">
              <a:lnSpc>
                <a:spcPct val="100000"/>
              </a:lnSpc>
              <a:spcBef>
                <a:spcPts val="0"/>
              </a:spcBef>
              <a:spcAft>
                <a:spcPts val="0"/>
              </a:spcAft>
              <a:buClr>
                <a:srgbClr val="000000"/>
              </a:buClr>
              <a:buSzPts val="3200"/>
              <a:buFont typeface="Arial"/>
              <a:buNone/>
            </a:pPr>
            <a:r>
              <a:rPr lang="en-US" sz="2800" b="1" u="none" strike="noStrike" cap="none" dirty="0">
                <a:solidFill>
                  <a:srgbClr val="FFFF00"/>
                </a:solidFill>
              </a:rPr>
              <a:t>Americans</a:t>
            </a:r>
            <a:endParaRPr sz="2800" b="1" u="none" strike="noStrike" cap="none" dirty="0">
              <a:solidFill>
                <a:srgbClr val="FFFF00"/>
              </a:solidFill>
            </a:endParaRPr>
          </a:p>
          <a:p>
            <a:pPr marL="0" marR="0" lvl="0" indent="0" algn="ctr" rtl="0">
              <a:lnSpc>
                <a:spcPct val="100000"/>
              </a:lnSpc>
              <a:spcBef>
                <a:spcPts val="0"/>
              </a:spcBef>
              <a:spcAft>
                <a:spcPts val="0"/>
              </a:spcAft>
              <a:buClr>
                <a:srgbClr val="000000"/>
              </a:buClr>
              <a:buSzPts val="3200"/>
              <a:buFont typeface="Arial"/>
              <a:buNone/>
            </a:pPr>
            <a:r>
              <a:rPr lang="en-US" sz="2800" b="1" u="none" strike="noStrike" cap="none" dirty="0">
                <a:solidFill>
                  <a:schemeClr val="lt1"/>
                </a:solidFill>
              </a:rPr>
              <a:t>celebrate at </a:t>
            </a:r>
            <a:endParaRPr sz="2800" u="none" strike="noStrike" cap="none" dirty="0">
              <a:solidFill>
                <a:srgbClr val="000000"/>
              </a:solidFill>
            </a:endParaRPr>
          </a:p>
          <a:p>
            <a:pPr marL="0" marR="0" lvl="0" indent="0" algn="ctr" rtl="0">
              <a:lnSpc>
                <a:spcPct val="100000"/>
              </a:lnSpc>
              <a:spcBef>
                <a:spcPts val="0"/>
              </a:spcBef>
              <a:spcAft>
                <a:spcPts val="0"/>
              </a:spcAft>
              <a:buClr>
                <a:srgbClr val="000000"/>
              </a:buClr>
              <a:buSzPts val="3200"/>
              <a:buFont typeface="Arial"/>
              <a:buNone/>
            </a:pPr>
            <a:r>
              <a:rPr lang="en-US" sz="2800" b="1" u="none" strike="noStrike" cap="none" dirty="0">
                <a:solidFill>
                  <a:srgbClr val="FFFF00"/>
                </a:solidFill>
              </a:rPr>
              <a:t>8,000+ </a:t>
            </a:r>
            <a:endParaRPr sz="2800" b="1" u="none" strike="noStrike" cap="none" dirty="0">
              <a:solidFill>
                <a:srgbClr val="FFFF00"/>
              </a:solidFill>
            </a:endParaRPr>
          </a:p>
          <a:p>
            <a:pPr marL="0" marR="0" lvl="0" indent="0" algn="ctr" rtl="0">
              <a:lnSpc>
                <a:spcPct val="100000"/>
              </a:lnSpc>
              <a:spcBef>
                <a:spcPts val="0"/>
              </a:spcBef>
              <a:spcAft>
                <a:spcPts val="0"/>
              </a:spcAft>
              <a:buClr>
                <a:srgbClr val="000000"/>
              </a:buClr>
              <a:buSzPts val="3200"/>
              <a:buFont typeface="Arial"/>
              <a:buNone/>
            </a:pPr>
            <a:r>
              <a:rPr lang="en-US" sz="2800" b="1" u="none" strike="noStrike" cap="none" dirty="0">
                <a:solidFill>
                  <a:srgbClr val="FFFF00"/>
                </a:solidFill>
              </a:rPr>
              <a:t>EVENTS</a:t>
            </a:r>
            <a:endParaRPr sz="2800" b="1" u="none" strike="noStrike" cap="none" dirty="0">
              <a:solidFill>
                <a:srgbClr val="FFFF00"/>
              </a:solidFill>
            </a:endParaRPr>
          </a:p>
          <a:p>
            <a:pPr marL="0" marR="0" lvl="0" indent="0" algn="ctr" rtl="0">
              <a:lnSpc>
                <a:spcPct val="100000"/>
              </a:lnSpc>
              <a:spcBef>
                <a:spcPts val="0"/>
              </a:spcBef>
              <a:spcAft>
                <a:spcPts val="0"/>
              </a:spcAft>
              <a:buClr>
                <a:srgbClr val="000000"/>
              </a:buClr>
              <a:buSzPts val="3200"/>
              <a:buFont typeface="Arial"/>
              <a:buNone/>
            </a:pPr>
            <a:r>
              <a:rPr lang="en-US" sz="2800" b="1" u="none" strike="noStrike" cap="none" dirty="0">
                <a:solidFill>
                  <a:schemeClr val="lt1"/>
                </a:solidFill>
              </a:rPr>
              <a:t>nationwide</a:t>
            </a:r>
            <a:endParaRPr sz="2800" u="none" strike="noStrike" cap="none" dirty="0">
              <a:solidFill>
                <a:srgbClr val="000000"/>
              </a:solidFill>
            </a:endParaRPr>
          </a:p>
          <a:p>
            <a:pPr marL="0" marR="0" lvl="0" indent="0" algn="l" rtl="0">
              <a:lnSpc>
                <a:spcPct val="100000"/>
              </a:lnSpc>
              <a:spcBef>
                <a:spcPts val="0"/>
              </a:spcBef>
              <a:spcAft>
                <a:spcPts val="0"/>
              </a:spcAft>
              <a:buClr>
                <a:srgbClr val="000000"/>
              </a:buClr>
              <a:buSzPts val="1800"/>
              <a:buFont typeface="Arial"/>
              <a:buNone/>
            </a:pPr>
            <a:endParaRPr sz="1800" i="0" u="none" strike="noStrike" cap="none" dirty="0">
              <a:solidFill>
                <a:schemeClr val="dk1"/>
              </a:solidFill>
            </a:endParaRPr>
          </a:p>
        </p:txBody>
      </p:sp>
      <p:pic>
        <p:nvPicPr>
          <p:cNvPr id="129" name="Google Shape;129;p16"/>
          <p:cNvPicPr preferRelativeResize="0"/>
          <p:nvPr/>
        </p:nvPicPr>
        <p:blipFill>
          <a:blip r:embed="rId6">
            <a:alphaModFix/>
          </a:blip>
          <a:stretch>
            <a:fillRect/>
          </a:stretch>
        </p:blipFill>
        <p:spPr>
          <a:xfrm>
            <a:off x="3150625" y="0"/>
            <a:ext cx="9041374"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7"/>
          <p:cNvSpPr/>
          <p:nvPr/>
        </p:nvSpPr>
        <p:spPr>
          <a:xfrm>
            <a:off x="0" y="0"/>
            <a:ext cx="12192000" cy="6858000"/>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6" name="Google Shape;136;p17"/>
          <p:cNvPicPr preferRelativeResize="0"/>
          <p:nvPr/>
        </p:nvPicPr>
        <p:blipFill rotWithShape="1">
          <a:blip r:embed="rId3">
            <a:alphaModFix/>
          </a:blip>
          <a:srcRect/>
          <a:stretch/>
        </p:blipFill>
        <p:spPr>
          <a:xfrm>
            <a:off x="431800" y="6211302"/>
            <a:ext cx="2203116" cy="420878"/>
          </a:xfrm>
          <a:prstGeom prst="rect">
            <a:avLst/>
          </a:prstGeom>
          <a:noFill/>
          <a:ln>
            <a:noFill/>
          </a:ln>
        </p:spPr>
      </p:pic>
      <p:sp>
        <p:nvSpPr>
          <p:cNvPr id="137" name="Google Shape;137;p17"/>
          <p:cNvSpPr/>
          <p:nvPr/>
        </p:nvSpPr>
        <p:spPr>
          <a:xfrm>
            <a:off x="0" y="697832"/>
            <a:ext cx="12192000" cy="733928"/>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 name="Google Shape;138;p17"/>
          <p:cNvSpPr txBox="1"/>
          <p:nvPr/>
        </p:nvSpPr>
        <p:spPr>
          <a:xfrm>
            <a:off x="950495" y="697832"/>
            <a:ext cx="7940842" cy="9848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dirty="0">
                <a:solidFill>
                  <a:schemeClr val="lt1"/>
                </a:solidFill>
              </a:rPr>
              <a:t>Lights On 101</a:t>
            </a:r>
            <a:endParaRPr sz="4000" b="1" i="1" u="none" strike="noStrike" cap="none" dirty="0">
              <a:solidFill>
                <a:schemeClr val="lt1"/>
              </a:solidFill>
            </a:endParaRPr>
          </a:p>
          <a:p>
            <a:pPr marL="0" marR="0" lvl="0" indent="0" algn="l" rtl="0">
              <a:lnSpc>
                <a:spcPct val="100000"/>
              </a:lnSpc>
              <a:spcBef>
                <a:spcPts val="0"/>
              </a:spcBef>
              <a:spcAft>
                <a:spcPts val="0"/>
              </a:spcAft>
              <a:buClr>
                <a:srgbClr val="000000"/>
              </a:buClr>
              <a:buSzPts val="1800"/>
              <a:buFont typeface="Arial"/>
              <a:buNone/>
            </a:pPr>
            <a:endParaRPr sz="1800" i="0" u="none" strike="noStrike" cap="none" dirty="0">
              <a:solidFill>
                <a:schemeClr val="dk1"/>
              </a:solidFill>
            </a:endParaRPr>
          </a:p>
        </p:txBody>
      </p:sp>
      <p:sp>
        <p:nvSpPr>
          <p:cNvPr id="139" name="Google Shape;139;p17"/>
          <p:cNvSpPr txBox="1"/>
          <p:nvPr/>
        </p:nvSpPr>
        <p:spPr>
          <a:xfrm>
            <a:off x="5352471" y="2597925"/>
            <a:ext cx="6742500" cy="2803067"/>
          </a:xfrm>
          <a:prstGeom prst="rect">
            <a:avLst/>
          </a:prstGeom>
          <a:noFill/>
          <a:ln>
            <a:noFill/>
          </a:ln>
        </p:spPr>
        <p:txBody>
          <a:bodyPr spcFirstLastPara="1" wrap="square" lIns="91425" tIns="45700" rIns="91425" bIns="45700" anchor="t" anchorCtr="0">
            <a:noAutofit/>
          </a:bodyPr>
          <a:lstStyle/>
          <a:p>
            <a:pPr marL="285750" marR="0" lvl="0" indent="-285750" algn="ctr" rtl="0">
              <a:lnSpc>
                <a:spcPct val="150000"/>
              </a:lnSpc>
              <a:spcBef>
                <a:spcPts val="0"/>
              </a:spcBef>
              <a:spcAft>
                <a:spcPts val="0"/>
              </a:spcAft>
              <a:buClr>
                <a:schemeClr val="lt1"/>
              </a:buClr>
              <a:buSzPts val="1600"/>
              <a:buFont typeface="Noto Sans Symbols"/>
              <a:buChar char="✔"/>
            </a:pPr>
            <a:r>
              <a:rPr lang="en-US" sz="1600" b="1" i="0" u="none" strike="noStrike" cap="none" dirty="0">
                <a:solidFill>
                  <a:schemeClr val="lt1"/>
                </a:solidFill>
                <a:latin typeface="Arial Rounded"/>
                <a:ea typeface="Arial Rounded"/>
                <a:cs typeface="Arial Rounded"/>
                <a:sym typeface="Arial Rounded"/>
              </a:rPr>
              <a:t>Call attention to your program’s successes</a:t>
            </a:r>
            <a:endParaRPr sz="1400" b="0" i="0" u="none" strike="noStrike" cap="none" dirty="0">
              <a:solidFill>
                <a:srgbClr val="000000"/>
              </a:solidFill>
              <a:latin typeface="Arial"/>
              <a:ea typeface="Arial"/>
              <a:cs typeface="Arial"/>
              <a:sym typeface="Arial"/>
            </a:endParaRPr>
          </a:p>
          <a:p>
            <a:pPr marL="285750" marR="0" lvl="0" indent="-285750" algn="ctr" rtl="0">
              <a:lnSpc>
                <a:spcPct val="150000"/>
              </a:lnSpc>
              <a:spcBef>
                <a:spcPts val="0"/>
              </a:spcBef>
              <a:spcAft>
                <a:spcPts val="0"/>
              </a:spcAft>
              <a:buClr>
                <a:schemeClr val="lt1"/>
              </a:buClr>
              <a:buSzPts val="1600"/>
              <a:buFont typeface="Noto Sans Symbols"/>
              <a:buChar char="✔"/>
            </a:pPr>
            <a:r>
              <a:rPr lang="en-US" sz="1600" b="1" dirty="0">
                <a:solidFill>
                  <a:schemeClr val="lt1"/>
                </a:solidFill>
                <a:latin typeface="Arial Rounded"/>
                <a:ea typeface="Arial Rounded"/>
                <a:cs typeface="Arial Rounded"/>
                <a:sym typeface="Arial Rounded"/>
              </a:rPr>
              <a:t>Show </a:t>
            </a:r>
            <a:r>
              <a:rPr lang="en-US" sz="1600" b="1" i="0" u="none" strike="noStrike" cap="none" dirty="0">
                <a:solidFill>
                  <a:schemeClr val="lt1"/>
                </a:solidFill>
                <a:latin typeface="Arial Rounded"/>
                <a:ea typeface="Arial Rounded"/>
                <a:cs typeface="Arial Rounded"/>
                <a:sym typeface="Arial Rounded"/>
              </a:rPr>
              <a:t>community leaders</a:t>
            </a:r>
            <a:r>
              <a:rPr lang="en-US" sz="1600" b="1" dirty="0">
                <a:solidFill>
                  <a:schemeClr val="lt1"/>
                </a:solidFill>
                <a:latin typeface="Arial Rounded"/>
                <a:ea typeface="Arial Rounded"/>
                <a:cs typeface="Arial Rounded"/>
                <a:sym typeface="Arial Rounded"/>
              </a:rPr>
              <a:t> </a:t>
            </a:r>
            <a:r>
              <a:rPr lang="en-US" sz="1600" b="1" i="0" u="none" strike="noStrike" cap="none" dirty="0">
                <a:solidFill>
                  <a:schemeClr val="lt1"/>
                </a:solidFill>
                <a:latin typeface="Arial Rounded"/>
                <a:ea typeface="Arial Rounded"/>
                <a:cs typeface="Arial Rounded"/>
                <a:sym typeface="Arial Rounded"/>
              </a:rPr>
              <a:t>your kids in actio</a:t>
            </a:r>
            <a:r>
              <a:rPr lang="en-US" sz="1600" b="1" dirty="0">
                <a:solidFill>
                  <a:schemeClr val="lt1"/>
                </a:solidFill>
                <a:latin typeface="Arial Rounded"/>
                <a:ea typeface="Arial Rounded"/>
                <a:cs typeface="Arial Rounded"/>
                <a:sym typeface="Arial Rounded"/>
              </a:rPr>
              <a:t>n</a:t>
            </a:r>
            <a:endParaRPr sz="1400" b="0" i="0" u="none" strike="noStrike" cap="none" dirty="0">
              <a:solidFill>
                <a:srgbClr val="000000"/>
              </a:solidFill>
              <a:latin typeface="Arial"/>
              <a:ea typeface="Arial"/>
              <a:cs typeface="Arial"/>
              <a:sym typeface="Arial"/>
            </a:endParaRPr>
          </a:p>
          <a:p>
            <a:pPr marL="285750" marR="0" lvl="0" indent="-285750" algn="ctr" rtl="0">
              <a:lnSpc>
                <a:spcPct val="150000"/>
              </a:lnSpc>
              <a:spcBef>
                <a:spcPts val="0"/>
              </a:spcBef>
              <a:spcAft>
                <a:spcPts val="0"/>
              </a:spcAft>
              <a:buClr>
                <a:schemeClr val="lt1"/>
              </a:buClr>
              <a:buSzPts val="1600"/>
              <a:buFont typeface="Noto Sans Symbols"/>
              <a:buChar char="✔"/>
            </a:pPr>
            <a:r>
              <a:rPr lang="en-US" sz="1600" b="1" i="0" u="none" strike="noStrike" cap="none" dirty="0">
                <a:solidFill>
                  <a:schemeClr val="lt1"/>
                </a:solidFill>
                <a:latin typeface="Arial Rounded"/>
                <a:ea typeface="Arial Rounded"/>
                <a:cs typeface="Arial Rounded"/>
                <a:sym typeface="Arial Rounded"/>
              </a:rPr>
              <a:t>Start or solidify a relationship with elected officials</a:t>
            </a:r>
            <a:endParaRPr sz="1400" b="0" i="0" u="none" strike="noStrike" cap="none" dirty="0">
              <a:solidFill>
                <a:srgbClr val="000000"/>
              </a:solidFill>
              <a:latin typeface="Arial"/>
              <a:ea typeface="Arial"/>
              <a:cs typeface="Arial"/>
              <a:sym typeface="Arial"/>
            </a:endParaRPr>
          </a:p>
          <a:p>
            <a:pPr marL="285750" marR="0" lvl="0" indent="-285750" algn="ctr" rtl="0">
              <a:lnSpc>
                <a:spcPct val="150000"/>
              </a:lnSpc>
              <a:spcBef>
                <a:spcPts val="0"/>
              </a:spcBef>
              <a:spcAft>
                <a:spcPts val="0"/>
              </a:spcAft>
              <a:buClr>
                <a:schemeClr val="lt1"/>
              </a:buClr>
              <a:buSzPts val="1600"/>
              <a:buFont typeface="Noto Sans Symbols"/>
              <a:buChar char="✔"/>
            </a:pPr>
            <a:r>
              <a:rPr lang="en-US" sz="1600" b="1" i="0" u="none" strike="noStrike" cap="none" dirty="0">
                <a:solidFill>
                  <a:schemeClr val="lt1"/>
                </a:solidFill>
                <a:latin typeface="Arial Rounded"/>
                <a:ea typeface="Arial Rounded"/>
                <a:cs typeface="Arial Rounded"/>
                <a:sym typeface="Arial Rounded"/>
              </a:rPr>
              <a:t>Engage private sector and local business</a:t>
            </a:r>
            <a:endParaRPr sz="1400" b="0" i="0" u="none" strike="noStrike" cap="none" dirty="0">
              <a:solidFill>
                <a:srgbClr val="000000"/>
              </a:solidFill>
              <a:latin typeface="Arial"/>
              <a:ea typeface="Arial"/>
              <a:cs typeface="Arial"/>
              <a:sym typeface="Arial"/>
            </a:endParaRPr>
          </a:p>
          <a:p>
            <a:pPr marL="285750" marR="0" lvl="0" indent="-285750" algn="ctr" rtl="0">
              <a:lnSpc>
                <a:spcPct val="150000"/>
              </a:lnSpc>
              <a:spcBef>
                <a:spcPts val="0"/>
              </a:spcBef>
              <a:spcAft>
                <a:spcPts val="0"/>
              </a:spcAft>
              <a:buClr>
                <a:schemeClr val="lt1"/>
              </a:buClr>
              <a:buSzPts val="1600"/>
              <a:buFont typeface="Noto Sans Symbols"/>
              <a:buChar char="✔"/>
            </a:pPr>
            <a:r>
              <a:rPr lang="en-US" sz="1600" b="1" i="0" u="none" strike="noStrike" cap="none" dirty="0">
                <a:solidFill>
                  <a:schemeClr val="lt1"/>
                </a:solidFill>
                <a:latin typeface="Arial Rounded"/>
                <a:ea typeface="Arial Rounded"/>
                <a:cs typeface="Arial Rounded"/>
                <a:sym typeface="Arial Rounded"/>
              </a:rPr>
              <a:t>Get media coverage and develop media contacts</a:t>
            </a:r>
            <a:endParaRPr sz="1400" b="0" i="0" u="none" strike="noStrike" cap="none" dirty="0">
              <a:solidFill>
                <a:srgbClr val="000000"/>
              </a:solidFill>
              <a:latin typeface="Arial"/>
              <a:ea typeface="Arial"/>
              <a:cs typeface="Arial"/>
              <a:sym typeface="Arial"/>
            </a:endParaRPr>
          </a:p>
          <a:p>
            <a:pPr marL="285750" marR="0" lvl="0" indent="-285750" algn="ctr" rtl="0">
              <a:lnSpc>
                <a:spcPct val="150000"/>
              </a:lnSpc>
              <a:spcBef>
                <a:spcPts val="0"/>
              </a:spcBef>
              <a:spcAft>
                <a:spcPts val="0"/>
              </a:spcAft>
              <a:buClr>
                <a:schemeClr val="lt1"/>
              </a:buClr>
              <a:buSzPts val="1600"/>
              <a:buFont typeface="Noto Sans Symbols"/>
              <a:buChar char="✔"/>
            </a:pPr>
            <a:r>
              <a:rPr lang="en-US" sz="1600" b="1" i="0" u="none" strike="noStrike" cap="none" dirty="0">
                <a:solidFill>
                  <a:schemeClr val="lt1"/>
                </a:solidFill>
                <a:latin typeface="Arial Rounded"/>
                <a:ea typeface="Arial Rounded"/>
                <a:cs typeface="Arial Rounded"/>
                <a:sym typeface="Arial Rounded"/>
              </a:rPr>
              <a:t>Nurture new partnerships and funders</a:t>
            </a:r>
            <a:endParaRPr sz="1400" b="0" i="0" u="none" strike="noStrike" cap="none" dirty="0">
              <a:solidFill>
                <a:srgbClr val="000000"/>
              </a:solidFill>
              <a:latin typeface="Arial"/>
              <a:ea typeface="Arial"/>
              <a:cs typeface="Arial"/>
              <a:sym typeface="Arial"/>
            </a:endParaRPr>
          </a:p>
          <a:p>
            <a:pPr marL="285750" marR="0" lvl="0" indent="-285750" algn="ctr" rtl="0">
              <a:lnSpc>
                <a:spcPct val="150000"/>
              </a:lnSpc>
              <a:spcBef>
                <a:spcPts val="0"/>
              </a:spcBef>
              <a:spcAft>
                <a:spcPts val="0"/>
              </a:spcAft>
              <a:buClr>
                <a:schemeClr val="lt1"/>
              </a:buClr>
              <a:buSzPts val="1600"/>
              <a:buFont typeface="Noto Sans Symbols"/>
              <a:buChar char="✔"/>
            </a:pPr>
            <a:r>
              <a:rPr lang="en-US" sz="1600" b="1" i="0" u="none" strike="noStrike" cap="none" dirty="0">
                <a:solidFill>
                  <a:schemeClr val="lt1"/>
                </a:solidFill>
                <a:latin typeface="Arial Rounded"/>
                <a:ea typeface="Arial Rounded"/>
                <a:cs typeface="Arial Rounded"/>
                <a:sym typeface="Arial Rounded"/>
              </a:rPr>
              <a:t>Give your children, staff, and parents something to celebrate</a:t>
            </a:r>
            <a:endParaRPr sz="1400" b="0" i="0" u="none" strike="noStrike" cap="none" dirty="0">
              <a:solidFill>
                <a:srgbClr val="000000"/>
              </a:solidFill>
              <a:latin typeface="Arial"/>
              <a:ea typeface="Arial"/>
              <a:cs typeface="Arial"/>
              <a:sym typeface="Arial"/>
            </a:endParaRPr>
          </a:p>
        </p:txBody>
      </p:sp>
      <p:sp>
        <p:nvSpPr>
          <p:cNvPr id="140" name="Google Shape;140;p17"/>
          <p:cNvSpPr txBox="1"/>
          <p:nvPr/>
        </p:nvSpPr>
        <p:spPr>
          <a:xfrm>
            <a:off x="5352471" y="2129592"/>
            <a:ext cx="6839530"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rPr>
              <a:t>Why should I host a </a:t>
            </a:r>
            <a:r>
              <a:rPr lang="en-US" sz="2000" b="1" i="1" u="none" strike="noStrike" cap="none" dirty="0">
                <a:solidFill>
                  <a:schemeClr val="lt1"/>
                </a:solidFill>
              </a:rPr>
              <a:t>Lights On Afterschool </a:t>
            </a:r>
            <a:r>
              <a:rPr lang="en-US" sz="2000" b="1" i="0" u="none" strike="noStrike" cap="none" dirty="0">
                <a:solidFill>
                  <a:schemeClr val="lt1"/>
                </a:solidFill>
              </a:rPr>
              <a:t>event?</a:t>
            </a:r>
            <a:endParaRPr sz="2000" b="1" i="0" u="none" strike="noStrike" cap="none" dirty="0">
              <a:solidFill>
                <a:schemeClr val="lt1"/>
              </a:solidFill>
            </a:endParaRPr>
          </a:p>
        </p:txBody>
      </p:sp>
      <p:pic>
        <p:nvPicPr>
          <p:cNvPr id="141" name="Google Shape;141;p17"/>
          <p:cNvPicPr preferRelativeResize="0"/>
          <p:nvPr/>
        </p:nvPicPr>
        <p:blipFill rotWithShape="1">
          <a:blip r:embed="rId4">
            <a:alphaModFix/>
          </a:blip>
          <a:srcRect/>
          <a:stretch/>
        </p:blipFill>
        <p:spPr>
          <a:xfrm>
            <a:off x="0" y="2129592"/>
            <a:ext cx="5352471" cy="3271400"/>
          </a:xfrm>
          <a:prstGeom prst="rect">
            <a:avLst/>
          </a:prstGeom>
          <a:noFill/>
          <a:ln>
            <a:noFill/>
          </a:ln>
        </p:spPr>
      </p:pic>
      <p:pic>
        <p:nvPicPr>
          <p:cNvPr id="142" name="Google Shape;142;p17"/>
          <p:cNvPicPr preferRelativeResize="0"/>
          <p:nvPr/>
        </p:nvPicPr>
        <p:blipFill rotWithShape="1">
          <a:blip r:embed="rId5">
            <a:alphaModFix/>
          </a:blip>
          <a:srcRect/>
          <a:stretch/>
        </p:blipFill>
        <p:spPr>
          <a:xfrm>
            <a:off x="9530499" y="5928458"/>
            <a:ext cx="2335392" cy="55559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8"/>
          <p:cNvSpPr/>
          <p:nvPr/>
        </p:nvSpPr>
        <p:spPr>
          <a:xfrm>
            <a:off x="0" y="0"/>
            <a:ext cx="12192000" cy="6858000"/>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9" name="Google Shape;149;p18"/>
          <p:cNvPicPr preferRelativeResize="0"/>
          <p:nvPr/>
        </p:nvPicPr>
        <p:blipFill rotWithShape="1">
          <a:blip r:embed="rId3">
            <a:alphaModFix/>
          </a:blip>
          <a:srcRect/>
          <a:stretch/>
        </p:blipFill>
        <p:spPr>
          <a:xfrm>
            <a:off x="431800" y="6211302"/>
            <a:ext cx="2203116" cy="420878"/>
          </a:xfrm>
          <a:prstGeom prst="rect">
            <a:avLst/>
          </a:prstGeom>
          <a:noFill/>
          <a:ln>
            <a:noFill/>
          </a:ln>
        </p:spPr>
      </p:pic>
      <p:sp>
        <p:nvSpPr>
          <p:cNvPr id="150" name="Google Shape;150;p18"/>
          <p:cNvSpPr/>
          <p:nvPr/>
        </p:nvSpPr>
        <p:spPr>
          <a:xfrm>
            <a:off x="0" y="697832"/>
            <a:ext cx="12192000" cy="733928"/>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18"/>
          <p:cNvSpPr txBox="1"/>
          <p:nvPr/>
        </p:nvSpPr>
        <p:spPr>
          <a:xfrm>
            <a:off x="950495" y="697832"/>
            <a:ext cx="7940842" cy="9848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dirty="0">
                <a:solidFill>
                  <a:schemeClr val="lt1"/>
                </a:solidFill>
              </a:rPr>
              <a:t>Lights On 101</a:t>
            </a:r>
            <a:endParaRPr sz="4000" b="1" i="1" u="none" strike="noStrike" cap="none" dirty="0">
              <a:solidFill>
                <a:schemeClr val="lt1"/>
              </a:solidFill>
            </a:endParaRPr>
          </a:p>
          <a:p>
            <a:pPr marL="0" marR="0" lvl="0" indent="0" algn="l" rtl="0">
              <a:lnSpc>
                <a:spcPct val="100000"/>
              </a:lnSpc>
              <a:spcBef>
                <a:spcPts val="0"/>
              </a:spcBef>
              <a:spcAft>
                <a:spcPts val="0"/>
              </a:spcAft>
              <a:buClr>
                <a:srgbClr val="000000"/>
              </a:buClr>
              <a:buSzPts val="1800"/>
              <a:buFont typeface="Arial"/>
              <a:buNone/>
            </a:pPr>
            <a:endParaRPr sz="1800" i="0" u="none" strike="noStrike" cap="none" dirty="0">
              <a:solidFill>
                <a:schemeClr val="dk1"/>
              </a:solidFill>
            </a:endParaRPr>
          </a:p>
        </p:txBody>
      </p:sp>
      <p:sp>
        <p:nvSpPr>
          <p:cNvPr id="152" name="Google Shape;152;p18"/>
          <p:cNvSpPr txBox="1"/>
          <p:nvPr/>
        </p:nvSpPr>
        <p:spPr>
          <a:xfrm>
            <a:off x="5013081" y="2125450"/>
            <a:ext cx="6538546" cy="300082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5400"/>
              <a:buFont typeface="Arial"/>
              <a:buNone/>
            </a:pPr>
            <a:r>
              <a:rPr lang="en-US" sz="5400" b="1" i="0" u="none" strike="noStrike" cap="none" dirty="0">
                <a:solidFill>
                  <a:srgbClr val="FFC000"/>
                </a:solidFill>
              </a:rPr>
              <a:t>Easy Steps</a:t>
            </a:r>
            <a:endParaRPr sz="1400" i="0" u="none" strike="noStrike" cap="none" dirty="0">
              <a:solidFill>
                <a:srgbClr val="000000"/>
              </a:solidFill>
            </a:endParaRPr>
          </a:p>
          <a:p>
            <a:pPr marL="0" marR="0" lvl="0" indent="0" algn="l" rtl="0">
              <a:lnSpc>
                <a:spcPct val="150000"/>
              </a:lnSpc>
              <a:spcBef>
                <a:spcPts val="0"/>
              </a:spcBef>
              <a:spcAft>
                <a:spcPts val="0"/>
              </a:spcAft>
              <a:buClr>
                <a:srgbClr val="000000"/>
              </a:buClr>
              <a:buSzPts val="3600"/>
              <a:buFont typeface="Arial"/>
              <a:buNone/>
            </a:pPr>
            <a:r>
              <a:rPr lang="en-US" sz="3600" b="1" dirty="0">
                <a:solidFill>
                  <a:schemeClr val="lt1"/>
                </a:solidFill>
              </a:rPr>
              <a:t>t</a:t>
            </a:r>
            <a:r>
              <a:rPr lang="en-US" sz="3600" b="1" u="none" strike="noStrike" cap="none" dirty="0">
                <a:solidFill>
                  <a:schemeClr val="lt1"/>
                </a:solidFill>
              </a:rPr>
              <a:t>o planning a successful Lights On Afterschool event!</a:t>
            </a:r>
            <a:endParaRPr sz="3600" b="1" u="none" strike="noStrike" cap="none" dirty="0">
              <a:solidFill>
                <a:schemeClr val="lt1"/>
              </a:solidFill>
            </a:endParaRPr>
          </a:p>
        </p:txBody>
      </p:sp>
      <p:sp>
        <p:nvSpPr>
          <p:cNvPr id="153" name="Google Shape;153;p18"/>
          <p:cNvSpPr/>
          <p:nvPr/>
        </p:nvSpPr>
        <p:spPr>
          <a:xfrm>
            <a:off x="1362808" y="1964156"/>
            <a:ext cx="3009900" cy="371475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p18"/>
          <p:cNvSpPr txBox="1"/>
          <p:nvPr/>
        </p:nvSpPr>
        <p:spPr>
          <a:xfrm>
            <a:off x="1739045" y="1567067"/>
            <a:ext cx="2257425" cy="45089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700"/>
              <a:buFont typeface="Arial"/>
              <a:buNone/>
            </a:pPr>
            <a:r>
              <a:rPr lang="en-US" sz="28700" b="1" i="0" u="none" strike="noStrike" cap="none">
                <a:solidFill>
                  <a:schemeClr val="lt1"/>
                </a:solidFill>
                <a:latin typeface="Trebuchet MS"/>
                <a:ea typeface="Trebuchet MS"/>
                <a:cs typeface="Trebuchet MS"/>
                <a:sym typeface="Trebuchet MS"/>
              </a:rPr>
              <a:t>3</a:t>
            </a:r>
            <a:endParaRPr sz="28700" b="1" i="0" u="none" strike="noStrike" cap="none">
              <a:solidFill>
                <a:schemeClr val="lt1"/>
              </a:solidFill>
              <a:latin typeface="Trebuchet MS"/>
              <a:ea typeface="Trebuchet MS"/>
              <a:cs typeface="Trebuchet MS"/>
              <a:sym typeface="Trebuchet MS"/>
            </a:endParaRPr>
          </a:p>
        </p:txBody>
      </p:sp>
      <p:pic>
        <p:nvPicPr>
          <p:cNvPr id="155" name="Google Shape;155;p18"/>
          <p:cNvPicPr preferRelativeResize="0"/>
          <p:nvPr/>
        </p:nvPicPr>
        <p:blipFill rotWithShape="1">
          <a:blip r:embed="rId4">
            <a:alphaModFix/>
          </a:blip>
          <a:srcRect/>
          <a:stretch/>
        </p:blipFill>
        <p:spPr>
          <a:xfrm>
            <a:off x="9530499" y="5928458"/>
            <a:ext cx="2335392" cy="55559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0"/>
          <p:cNvSpPr/>
          <p:nvPr/>
        </p:nvSpPr>
        <p:spPr>
          <a:xfrm>
            <a:off x="0" y="0"/>
            <a:ext cx="12192000" cy="6858000"/>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5" name="Google Shape;175;p20"/>
          <p:cNvPicPr preferRelativeResize="0"/>
          <p:nvPr/>
        </p:nvPicPr>
        <p:blipFill rotWithShape="1">
          <a:blip r:embed="rId3">
            <a:alphaModFix/>
          </a:blip>
          <a:srcRect/>
          <a:stretch/>
        </p:blipFill>
        <p:spPr>
          <a:xfrm>
            <a:off x="431800" y="6211302"/>
            <a:ext cx="2203116" cy="420878"/>
          </a:xfrm>
          <a:prstGeom prst="rect">
            <a:avLst/>
          </a:prstGeom>
          <a:noFill/>
          <a:ln>
            <a:noFill/>
          </a:ln>
        </p:spPr>
      </p:pic>
      <p:sp>
        <p:nvSpPr>
          <p:cNvPr id="176" name="Google Shape;176;p20"/>
          <p:cNvSpPr/>
          <p:nvPr/>
        </p:nvSpPr>
        <p:spPr>
          <a:xfrm>
            <a:off x="0" y="697832"/>
            <a:ext cx="12192000" cy="733928"/>
          </a:xfrm>
          <a:prstGeom prst="rect">
            <a:avLst/>
          </a:prstGeom>
          <a:solidFill>
            <a:srgbClr val="01C2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7" name="Google Shape;177;p20"/>
          <p:cNvSpPr txBox="1"/>
          <p:nvPr/>
        </p:nvSpPr>
        <p:spPr>
          <a:xfrm>
            <a:off x="950495" y="697832"/>
            <a:ext cx="7940842" cy="9848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dirty="0">
                <a:solidFill>
                  <a:schemeClr val="lt1"/>
                </a:solidFill>
              </a:rPr>
              <a:t>Step 1: Register</a:t>
            </a:r>
            <a:endParaRPr sz="4000" b="1" i="1" u="none" strike="noStrike" cap="none" dirty="0">
              <a:solidFill>
                <a:schemeClr val="lt1"/>
              </a:solidFill>
            </a:endParaRPr>
          </a:p>
          <a:p>
            <a:pPr marL="0" marR="0" lvl="0" indent="0" algn="l" rtl="0">
              <a:lnSpc>
                <a:spcPct val="100000"/>
              </a:lnSpc>
              <a:spcBef>
                <a:spcPts val="0"/>
              </a:spcBef>
              <a:spcAft>
                <a:spcPts val="0"/>
              </a:spcAft>
              <a:buClr>
                <a:srgbClr val="000000"/>
              </a:buClr>
              <a:buSzPts val="1800"/>
              <a:buFont typeface="Arial"/>
              <a:buNone/>
            </a:pPr>
            <a:endParaRPr sz="1800" i="0" u="none" strike="noStrike" cap="none" dirty="0">
              <a:solidFill>
                <a:schemeClr val="dk1"/>
              </a:solidFill>
            </a:endParaRPr>
          </a:p>
        </p:txBody>
      </p:sp>
      <p:sp>
        <p:nvSpPr>
          <p:cNvPr id="178" name="Google Shape;178;p20"/>
          <p:cNvSpPr txBox="1"/>
          <p:nvPr/>
        </p:nvSpPr>
        <p:spPr>
          <a:xfrm>
            <a:off x="544612" y="1773784"/>
            <a:ext cx="3161700" cy="82002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FFC000"/>
                </a:solidFill>
              </a:rPr>
              <a:t>10 free </a:t>
            </a:r>
            <a:r>
              <a:rPr lang="en-US" sz="2800" b="1" dirty="0">
                <a:solidFill>
                  <a:srgbClr val="FFC000"/>
                </a:solidFill>
              </a:rPr>
              <a:t>p</a:t>
            </a:r>
            <a:r>
              <a:rPr lang="en-US" sz="2800" b="1" i="0" u="none" strike="noStrike" cap="none" dirty="0">
                <a:solidFill>
                  <a:srgbClr val="FFC000"/>
                </a:solidFill>
              </a:rPr>
              <a:t>osters</a:t>
            </a:r>
            <a:endParaRPr sz="1400" i="0" u="none" strike="noStrike" cap="none" dirty="0">
              <a:solidFill>
                <a:srgbClr val="000000"/>
              </a:solidFill>
            </a:endParaRPr>
          </a:p>
        </p:txBody>
      </p:sp>
      <p:sp>
        <p:nvSpPr>
          <p:cNvPr id="179" name="Google Shape;179;p20"/>
          <p:cNvSpPr txBox="1"/>
          <p:nvPr/>
        </p:nvSpPr>
        <p:spPr>
          <a:xfrm>
            <a:off x="4067636" y="1681858"/>
            <a:ext cx="4405500" cy="9848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800" b="1" u="none" strike="noStrike" cap="none" dirty="0">
                <a:solidFill>
                  <a:schemeClr val="accent4"/>
                </a:solidFill>
              </a:rPr>
              <a:t>Weekly planning tips, tools</a:t>
            </a:r>
            <a:r>
              <a:rPr lang="en-US" sz="2800" b="1" dirty="0">
                <a:solidFill>
                  <a:schemeClr val="accent4"/>
                </a:solidFill>
              </a:rPr>
              <a:t>, and </a:t>
            </a:r>
            <a:r>
              <a:rPr lang="en-US" sz="2800" b="1" u="none" strike="noStrike" cap="none" dirty="0">
                <a:solidFill>
                  <a:schemeClr val="accent4"/>
                </a:solidFill>
              </a:rPr>
              <a:t>giveaways</a:t>
            </a:r>
            <a:endParaRPr sz="2200" b="1" u="none" strike="noStrike" cap="none" dirty="0">
              <a:solidFill>
                <a:schemeClr val="accent4"/>
              </a:solidFill>
            </a:endParaRPr>
          </a:p>
        </p:txBody>
      </p:sp>
      <p:sp>
        <p:nvSpPr>
          <p:cNvPr id="180" name="Google Shape;180;p20"/>
          <p:cNvSpPr txBox="1"/>
          <p:nvPr/>
        </p:nvSpPr>
        <p:spPr>
          <a:xfrm>
            <a:off x="8682188" y="1681858"/>
            <a:ext cx="2965200" cy="9848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rgbClr val="FFC000"/>
                </a:solidFill>
              </a:rPr>
              <a:t>Bike lights and decals from ION</a:t>
            </a:r>
            <a:endParaRPr sz="1400" i="0" u="none" strike="noStrike" cap="none" dirty="0">
              <a:solidFill>
                <a:srgbClr val="000000"/>
              </a:solidFill>
            </a:endParaRPr>
          </a:p>
        </p:txBody>
      </p:sp>
      <p:pic>
        <p:nvPicPr>
          <p:cNvPr id="181" name="Google Shape;181;p20"/>
          <p:cNvPicPr preferRelativeResize="0"/>
          <p:nvPr/>
        </p:nvPicPr>
        <p:blipFill rotWithShape="1">
          <a:blip r:embed="rId4">
            <a:alphaModFix/>
          </a:blip>
          <a:srcRect/>
          <a:stretch/>
        </p:blipFill>
        <p:spPr>
          <a:xfrm>
            <a:off x="9530499" y="5928458"/>
            <a:ext cx="2335392" cy="555597"/>
          </a:xfrm>
          <a:prstGeom prst="rect">
            <a:avLst/>
          </a:prstGeom>
          <a:noFill/>
          <a:ln>
            <a:noFill/>
          </a:ln>
        </p:spPr>
      </p:pic>
      <p:pic>
        <p:nvPicPr>
          <p:cNvPr id="182" name="Google Shape;182;p20"/>
          <p:cNvPicPr preferRelativeResize="0"/>
          <p:nvPr/>
        </p:nvPicPr>
        <p:blipFill>
          <a:blip r:embed="rId5">
            <a:alphaModFix/>
          </a:blip>
          <a:stretch>
            <a:fillRect/>
          </a:stretch>
        </p:blipFill>
        <p:spPr>
          <a:xfrm>
            <a:off x="447610" y="2917700"/>
            <a:ext cx="3549550" cy="2058624"/>
          </a:xfrm>
          <a:prstGeom prst="rect">
            <a:avLst/>
          </a:prstGeom>
          <a:noFill/>
          <a:ln>
            <a:noFill/>
          </a:ln>
        </p:spPr>
      </p:pic>
      <p:pic>
        <p:nvPicPr>
          <p:cNvPr id="183" name="Google Shape;183;p20"/>
          <p:cNvPicPr preferRelativeResize="0"/>
          <p:nvPr/>
        </p:nvPicPr>
        <p:blipFill>
          <a:blip r:embed="rId6">
            <a:alphaModFix/>
          </a:blip>
          <a:stretch>
            <a:fillRect/>
          </a:stretch>
        </p:blipFill>
        <p:spPr>
          <a:xfrm>
            <a:off x="4495611" y="2917700"/>
            <a:ext cx="3549550" cy="3293602"/>
          </a:xfrm>
          <a:prstGeom prst="rect">
            <a:avLst/>
          </a:prstGeom>
          <a:noFill/>
          <a:ln>
            <a:noFill/>
          </a:ln>
        </p:spPr>
      </p:pic>
      <p:pic>
        <p:nvPicPr>
          <p:cNvPr id="184" name="Google Shape;184;p20"/>
          <p:cNvPicPr preferRelativeResize="0"/>
          <p:nvPr/>
        </p:nvPicPr>
        <p:blipFill>
          <a:blip r:embed="rId7">
            <a:alphaModFix/>
          </a:blip>
          <a:stretch>
            <a:fillRect/>
          </a:stretch>
        </p:blipFill>
        <p:spPr>
          <a:xfrm>
            <a:off x="8543613" y="2916841"/>
            <a:ext cx="3242350" cy="18641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2"/>
          <p:cNvSpPr/>
          <p:nvPr/>
        </p:nvSpPr>
        <p:spPr>
          <a:xfrm>
            <a:off x="0" y="0"/>
            <a:ext cx="12192000" cy="6858000"/>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0" name="Google Shape;200;p22"/>
          <p:cNvPicPr preferRelativeResize="0"/>
          <p:nvPr/>
        </p:nvPicPr>
        <p:blipFill rotWithShape="1">
          <a:blip r:embed="rId3">
            <a:alphaModFix/>
          </a:blip>
          <a:srcRect/>
          <a:stretch/>
        </p:blipFill>
        <p:spPr>
          <a:xfrm>
            <a:off x="431800" y="6211302"/>
            <a:ext cx="2203116" cy="420878"/>
          </a:xfrm>
          <a:prstGeom prst="rect">
            <a:avLst/>
          </a:prstGeom>
          <a:noFill/>
          <a:ln>
            <a:noFill/>
          </a:ln>
        </p:spPr>
      </p:pic>
      <p:sp>
        <p:nvSpPr>
          <p:cNvPr id="201" name="Google Shape;201;p22"/>
          <p:cNvSpPr/>
          <p:nvPr/>
        </p:nvSpPr>
        <p:spPr>
          <a:xfrm>
            <a:off x="0" y="697832"/>
            <a:ext cx="12192000" cy="733928"/>
          </a:xfrm>
          <a:prstGeom prst="rect">
            <a:avLst/>
          </a:prstGeom>
          <a:solidFill>
            <a:srgbClr val="258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2" name="Google Shape;202;p22"/>
          <p:cNvSpPr txBox="1"/>
          <p:nvPr/>
        </p:nvSpPr>
        <p:spPr>
          <a:xfrm>
            <a:off x="871364" y="812477"/>
            <a:ext cx="7940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rPr>
              <a:t>Visit: </a:t>
            </a:r>
            <a:r>
              <a:rPr lang="en-US" sz="2800" b="1" i="1" u="none" strike="noStrike" cap="none" dirty="0">
                <a:solidFill>
                  <a:schemeClr val="lt1"/>
                </a:solidFill>
              </a:rPr>
              <a:t>Afterschoolalliance.org/</a:t>
            </a:r>
            <a:r>
              <a:rPr lang="en-US" sz="2800" b="1" i="1" u="none" strike="noStrike" cap="none" dirty="0" err="1">
                <a:solidFill>
                  <a:schemeClr val="lt1"/>
                </a:solidFill>
              </a:rPr>
              <a:t>loaEventKit.cfm</a:t>
            </a:r>
            <a:endParaRPr sz="2800" b="1" i="1" u="none" strike="noStrike" cap="none" dirty="0">
              <a:solidFill>
                <a:schemeClr val="lt1"/>
              </a:solidFill>
            </a:endParaRPr>
          </a:p>
        </p:txBody>
      </p:sp>
      <p:sp>
        <p:nvSpPr>
          <p:cNvPr id="203" name="Google Shape;203;p22"/>
          <p:cNvSpPr/>
          <p:nvPr/>
        </p:nvSpPr>
        <p:spPr>
          <a:xfrm>
            <a:off x="641964" y="1749067"/>
            <a:ext cx="2633662" cy="277301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4" name="Google Shape;204;p22"/>
          <p:cNvSpPr txBox="1"/>
          <p:nvPr/>
        </p:nvSpPr>
        <p:spPr>
          <a:xfrm>
            <a:off x="1018201" y="1467628"/>
            <a:ext cx="2257425" cy="31700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0"/>
              <a:buFont typeface="Arial"/>
              <a:buNone/>
            </a:pPr>
            <a:r>
              <a:rPr lang="en-US" sz="20000" b="1" i="0" u="none" strike="noStrike" cap="none">
                <a:solidFill>
                  <a:schemeClr val="lt1"/>
                </a:solidFill>
                <a:latin typeface="Trebuchet MS"/>
                <a:ea typeface="Trebuchet MS"/>
                <a:cs typeface="Trebuchet MS"/>
                <a:sym typeface="Trebuchet MS"/>
              </a:rPr>
              <a:t>2</a:t>
            </a:r>
            <a:endParaRPr sz="20000" b="1" i="0" u="none" strike="noStrike" cap="none">
              <a:solidFill>
                <a:schemeClr val="lt1"/>
              </a:solidFill>
              <a:latin typeface="Trebuchet MS"/>
              <a:ea typeface="Trebuchet MS"/>
              <a:cs typeface="Trebuchet MS"/>
              <a:sym typeface="Trebuchet MS"/>
            </a:endParaRPr>
          </a:p>
        </p:txBody>
      </p:sp>
      <p:sp>
        <p:nvSpPr>
          <p:cNvPr id="205" name="Google Shape;205;p22"/>
          <p:cNvSpPr txBox="1"/>
          <p:nvPr/>
        </p:nvSpPr>
        <p:spPr>
          <a:xfrm>
            <a:off x="43324" y="4362329"/>
            <a:ext cx="3873011" cy="1523494"/>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4800"/>
              <a:buFont typeface="Arial"/>
              <a:buNone/>
            </a:pPr>
            <a:r>
              <a:rPr lang="en-US" sz="4800" b="1" i="0" u="none" strike="noStrike" cap="none">
                <a:solidFill>
                  <a:srgbClr val="FFC000"/>
                </a:solidFill>
                <a:latin typeface="Arial Rounded"/>
                <a:ea typeface="Arial Rounded"/>
                <a:cs typeface="Arial Rounded"/>
                <a:sym typeface="Arial Rounded"/>
              </a:rPr>
              <a:t>Register</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r>
              <a:rPr lang="en-US" sz="1400" b="1" i="0" u="none" strike="noStrike" cap="none">
                <a:solidFill>
                  <a:schemeClr val="lt1"/>
                </a:solidFill>
                <a:latin typeface="Arial Rounded"/>
                <a:ea typeface="Arial Rounded"/>
                <a:cs typeface="Arial Rounded"/>
                <a:sym typeface="Arial Rounded"/>
              </a:rPr>
              <a:t>Afterschoolalliance.org/loaHostEvent.cfm</a:t>
            </a:r>
            <a:endParaRPr sz="1400" b="1" i="0" u="none" strike="noStrike" cap="none">
              <a:solidFill>
                <a:schemeClr val="lt1"/>
              </a:solidFill>
              <a:latin typeface="Arial Rounded"/>
              <a:ea typeface="Arial Rounded"/>
              <a:cs typeface="Arial Rounded"/>
              <a:sym typeface="Arial Rounded"/>
            </a:endParaRPr>
          </a:p>
        </p:txBody>
      </p:sp>
      <p:pic>
        <p:nvPicPr>
          <p:cNvPr id="206" name="Google Shape;206;p22"/>
          <p:cNvPicPr preferRelativeResize="0"/>
          <p:nvPr/>
        </p:nvPicPr>
        <p:blipFill rotWithShape="1">
          <a:blip r:embed="rId4">
            <a:alphaModFix/>
          </a:blip>
          <a:srcRect t="-284" b="13973"/>
          <a:stretch/>
        </p:blipFill>
        <p:spPr>
          <a:xfrm>
            <a:off x="179877" y="1634035"/>
            <a:ext cx="11691566" cy="499814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3"/>
          <p:cNvSpPr/>
          <p:nvPr/>
        </p:nvSpPr>
        <p:spPr>
          <a:xfrm>
            <a:off x="0" y="0"/>
            <a:ext cx="12192000" cy="6858000"/>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3" name="Google Shape;213;p23"/>
          <p:cNvPicPr preferRelativeResize="0"/>
          <p:nvPr/>
        </p:nvPicPr>
        <p:blipFill rotWithShape="1">
          <a:blip r:embed="rId3">
            <a:alphaModFix/>
          </a:blip>
          <a:srcRect/>
          <a:stretch/>
        </p:blipFill>
        <p:spPr>
          <a:xfrm>
            <a:off x="431800" y="6211302"/>
            <a:ext cx="2203116" cy="420878"/>
          </a:xfrm>
          <a:prstGeom prst="rect">
            <a:avLst/>
          </a:prstGeom>
          <a:noFill/>
          <a:ln>
            <a:noFill/>
          </a:ln>
        </p:spPr>
      </p:pic>
      <p:sp>
        <p:nvSpPr>
          <p:cNvPr id="214" name="Google Shape;214;p23"/>
          <p:cNvSpPr/>
          <p:nvPr/>
        </p:nvSpPr>
        <p:spPr>
          <a:xfrm>
            <a:off x="0" y="697832"/>
            <a:ext cx="12192000" cy="733928"/>
          </a:xfrm>
          <a:prstGeom prst="rect">
            <a:avLst/>
          </a:prstGeom>
          <a:solidFill>
            <a:srgbClr val="258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23"/>
          <p:cNvSpPr txBox="1"/>
          <p:nvPr/>
        </p:nvSpPr>
        <p:spPr>
          <a:xfrm>
            <a:off x="871364" y="693958"/>
            <a:ext cx="7940842"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chemeClr val="lt1"/>
                </a:solidFill>
              </a:rPr>
              <a:t>Step 2: Plan Your Event</a:t>
            </a:r>
            <a:endParaRPr sz="4000" b="1" i="1" u="none" strike="noStrike" cap="none">
              <a:solidFill>
                <a:schemeClr val="lt1"/>
              </a:solidFill>
            </a:endParaRPr>
          </a:p>
        </p:txBody>
      </p:sp>
      <p:sp>
        <p:nvSpPr>
          <p:cNvPr id="216" name="Google Shape;216;p23"/>
          <p:cNvSpPr txBox="1"/>
          <p:nvPr/>
        </p:nvSpPr>
        <p:spPr>
          <a:xfrm>
            <a:off x="4959830" y="1627664"/>
            <a:ext cx="6392007" cy="484748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2800"/>
              <a:buFont typeface="Arial"/>
              <a:buNone/>
            </a:pPr>
            <a:r>
              <a:rPr lang="en-US" sz="2800" b="1" dirty="0">
                <a:solidFill>
                  <a:srgbClr val="FFC000"/>
                </a:solidFill>
              </a:rPr>
              <a:t>The</a:t>
            </a:r>
            <a:r>
              <a:rPr lang="en-US" sz="2800" b="1" u="none" strike="noStrike" cap="none" dirty="0">
                <a:solidFill>
                  <a:srgbClr val="FFC000"/>
                </a:solidFill>
              </a:rPr>
              <a:t> Event Planning Guide has everything you need to:</a:t>
            </a:r>
            <a:endParaRPr sz="1400" u="none" strike="noStrike" cap="none" dirty="0">
              <a:solidFill>
                <a:srgbClr val="000000"/>
              </a:solidFil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FFC000"/>
              </a:solidFill>
            </a:endParaRPr>
          </a:p>
          <a:p>
            <a:pPr marL="285750" marR="0" lvl="0" indent="-311150" algn="l" rtl="0">
              <a:lnSpc>
                <a:spcPct val="100000"/>
              </a:lnSpc>
              <a:spcBef>
                <a:spcPts val="0"/>
              </a:spcBef>
              <a:spcAft>
                <a:spcPts val="0"/>
              </a:spcAft>
              <a:buClr>
                <a:schemeClr val="lt1"/>
              </a:buClr>
              <a:buSzPts val="2400"/>
              <a:buChar char="•"/>
            </a:pPr>
            <a:r>
              <a:rPr lang="en-US" sz="2400" b="1" i="0" u="none" strike="noStrike" cap="none" dirty="0">
                <a:solidFill>
                  <a:schemeClr val="lt1"/>
                </a:solidFill>
              </a:rPr>
              <a:t>Help to think about your goals/needs</a:t>
            </a:r>
            <a:r>
              <a:rPr lang="en-US" sz="2400" b="1" dirty="0">
                <a:solidFill>
                  <a:schemeClr val="lt1"/>
                </a:solidFill>
              </a:rPr>
              <a:t> &amp; g</a:t>
            </a:r>
            <a:r>
              <a:rPr lang="en-US" sz="2400" b="1" i="0" u="none" strike="noStrike" cap="none" dirty="0">
                <a:solidFill>
                  <a:schemeClr val="lt1"/>
                </a:solidFill>
              </a:rPr>
              <a:t>et started with the “who, what, when &amp; where”</a:t>
            </a:r>
            <a:endParaRPr sz="2400" b="1" dirty="0">
              <a:solidFill>
                <a:schemeClr val="lt1"/>
              </a:solidFill>
            </a:endParaRPr>
          </a:p>
          <a:p>
            <a:pPr marL="285750" marR="0" lvl="0" indent="-311150" algn="l" rtl="0">
              <a:lnSpc>
                <a:spcPct val="100000"/>
              </a:lnSpc>
              <a:spcBef>
                <a:spcPts val="0"/>
              </a:spcBef>
              <a:spcAft>
                <a:spcPts val="0"/>
              </a:spcAft>
              <a:buClr>
                <a:schemeClr val="lt1"/>
              </a:buClr>
              <a:buSzPts val="2400"/>
              <a:buChar char="•"/>
            </a:pPr>
            <a:r>
              <a:rPr lang="en-US" sz="2400" b="1" i="0" u="none" strike="noStrike" cap="none" dirty="0">
                <a:solidFill>
                  <a:schemeClr val="lt1"/>
                </a:solidFill>
              </a:rPr>
              <a:t>Showcase students</a:t>
            </a:r>
            <a:r>
              <a:rPr lang="en-US" sz="2400" b="1" dirty="0">
                <a:solidFill>
                  <a:schemeClr val="lt1"/>
                </a:solidFill>
              </a:rPr>
              <a:t> &amp; t</a:t>
            </a:r>
            <a:r>
              <a:rPr lang="en-US" sz="2400" b="1" i="0" u="none" strike="noStrike" cap="none" dirty="0">
                <a:solidFill>
                  <a:schemeClr val="lt1"/>
                </a:solidFill>
              </a:rPr>
              <a:t>ips on involving youth in planning </a:t>
            </a:r>
            <a:r>
              <a:rPr lang="en-US" sz="2400" b="1" dirty="0">
                <a:solidFill>
                  <a:schemeClr val="lt1"/>
                </a:solidFill>
              </a:rPr>
              <a:t>and</a:t>
            </a:r>
            <a:r>
              <a:rPr lang="en-US" sz="2400" b="1" i="0" u="none" strike="noStrike" cap="none" dirty="0">
                <a:solidFill>
                  <a:schemeClr val="lt1"/>
                </a:solidFill>
              </a:rPr>
              <a:t> celebration</a:t>
            </a:r>
            <a:endParaRPr sz="2400" dirty="0"/>
          </a:p>
          <a:p>
            <a:pPr marL="285750" marR="0" lvl="0" indent="-311150" algn="l" rtl="0">
              <a:lnSpc>
                <a:spcPct val="100000"/>
              </a:lnSpc>
              <a:spcBef>
                <a:spcPts val="0"/>
              </a:spcBef>
              <a:spcAft>
                <a:spcPts val="0"/>
              </a:spcAft>
              <a:buClr>
                <a:schemeClr val="lt1"/>
              </a:buClr>
              <a:buSzPts val="2400"/>
              <a:buChar char="•"/>
            </a:pPr>
            <a:r>
              <a:rPr lang="en-US" sz="2400" b="1" i="0" u="none" strike="noStrike" cap="none" dirty="0">
                <a:solidFill>
                  <a:schemeClr val="lt1"/>
                </a:solidFill>
              </a:rPr>
              <a:t>Involve </a:t>
            </a:r>
            <a:r>
              <a:rPr lang="en-US" sz="2400" b="1" dirty="0">
                <a:solidFill>
                  <a:schemeClr val="lt1"/>
                </a:solidFill>
              </a:rPr>
              <a:t>p</a:t>
            </a:r>
            <a:r>
              <a:rPr lang="en-US" sz="2400" b="1" i="0" u="none" strike="noStrike" cap="none" dirty="0">
                <a:solidFill>
                  <a:schemeClr val="lt1"/>
                </a:solidFill>
              </a:rPr>
              <a:t>artners</a:t>
            </a:r>
            <a:r>
              <a:rPr lang="en-US" sz="2400" b="1" dirty="0">
                <a:solidFill>
                  <a:schemeClr val="lt1"/>
                </a:solidFill>
              </a:rPr>
              <a:t> &amp; u</a:t>
            </a:r>
            <a:r>
              <a:rPr lang="en-US" sz="2400" b="1" i="0" u="none" strike="noStrike" cap="none" dirty="0">
                <a:solidFill>
                  <a:schemeClr val="lt1"/>
                </a:solidFill>
              </a:rPr>
              <a:t>se your own or see our list of local supporters</a:t>
            </a:r>
            <a:endParaRPr sz="2400" b="1" i="0" u="none" strike="noStrike" cap="none" dirty="0">
              <a:solidFill>
                <a:schemeClr val="lt1"/>
              </a:solidFill>
            </a:endParaRPr>
          </a:p>
          <a:p>
            <a:pPr marL="285750" marR="0" lvl="0" indent="-311150" algn="l" rtl="0">
              <a:lnSpc>
                <a:spcPct val="100000"/>
              </a:lnSpc>
              <a:spcBef>
                <a:spcPts val="0"/>
              </a:spcBef>
              <a:spcAft>
                <a:spcPts val="0"/>
              </a:spcAft>
              <a:buClr>
                <a:schemeClr val="lt1"/>
              </a:buClr>
              <a:buSzPts val="2400"/>
              <a:buChar char="•"/>
            </a:pPr>
            <a:r>
              <a:rPr lang="en-US" sz="2400" b="1" i="0" u="none" strike="noStrike" cap="none" dirty="0">
                <a:solidFill>
                  <a:schemeClr val="lt1"/>
                </a:solidFill>
              </a:rPr>
              <a:t>Sample </a:t>
            </a:r>
            <a:r>
              <a:rPr lang="en-US" sz="2400" b="1" dirty="0">
                <a:solidFill>
                  <a:schemeClr val="lt1"/>
                </a:solidFill>
              </a:rPr>
              <a:t>in</a:t>
            </a:r>
            <a:r>
              <a:rPr lang="en-US" sz="2400" b="1" i="0" u="none" strike="noStrike" cap="none" dirty="0">
                <a:solidFill>
                  <a:schemeClr val="lt1"/>
                </a:solidFill>
              </a:rPr>
              <a:t>vitation to policymakers, business leaders &amp; more!</a:t>
            </a:r>
            <a:endParaRPr sz="2400" b="1" i="0" u="none" strike="noStrike" cap="none" dirty="0">
              <a:solidFill>
                <a:schemeClr val="lt1"/>
              </a:solidFill>
            </a:endParaRPr>
          </a:p>
        </p:txBody>
      </p:sp>
      <p:pic>
        <p:nvPicPr>
          <p:cNvPr id="217" name="Google Shape;217;p23"/>
          <p:cNvPicPr preferRelativeResize="0"/>
          <p:nvPr/>
        </p:nvPicPr>
        <p:blipFill rotWithShape="1">
          <a:blip r:embed="rId4">
            <a:alphaModFix/>
          </a:blip>
          <a:srcRect t="19925"/>
          <a:stretch/>
        </p:blipFill>
        <p:spPr>
          <a:xfrm rot="-426044">
            <a:off x="445735" y="2124633"/>
            <a:ext cx="3376438" cy="1797952"/>
          </a:xfrm>
          <a:prstGeom prst="rect">
            <a:avLst/>
          </a:prstGeom>
          <a:noFill/>
          <a:ln>
            <a:noFill/>
          </a:ln>
          <a:effectLst>
            <a:outerShdw blurRad="292100" dist="139700" dir="2700000" algn="tl" rotWithShape="0">
              <a:srgbClr val="333333">
                <a:alpha val="64313"/>
              </a:srgbClr>
            </a:outerShdw>
          </a:effectLst>
        </p:spPr>
      </p:pic>
      <p:pic>
        <p:nvPicPr>
          <p:cNvPr id="218" name="Google Shape;218;p23"/>
          <p:cNvPicPr preferRelativeResize="0"/>
          <p:nvPr/>
        </p:nvPicPr>
        <p:blipFill rotWithShape="1">
          <a:blip r:embed="rId5">
            <a:alphaModFix/>
          </a:blip>
          <a:srcRect b="15372"/>
          <a:stretch/>
        </p:blipFill>
        <p:spPr>
          <a:xfrm>
            <a:off x="2634916" y="3757264"/>
            <a:ext cx="1484751" cy="2425719"/>
          </a:xfrm>
          <a:prstGeom prst="rect">
            <a:avLst/>
          </a:prstGeom>
          <a:noFill/>
          <a:ln>
            <a:noFill/>
          </a:ln>
          <a:effectLst>
            <a:outerShdw blurRad="292100" dist="139700" dir="2700000" algn="tl" rotWithShape="0">
              <a:srgbClr val="333333">
                <a:alpha val="64313"/>
              </a:srgbClr>
            </a:outerShdw>
          </a:effectLst>
        </p:spPr>
      </p:pic>
      <p:pic>
        <p:nvPicPr>
          <p:cNvPr id="219" name="Google Shape;219;p23"/>
          <p:cNvPicPr preferRelativeResize="0"/>
          <p:nvPr/>
        </p:nvPicPr>
        <p:blipFill rotWithShape="1">
          <a:blip r:embed="rId6">
            <a:alphaModFix/>
          </a:blip>
          <a:srcRect/>
          <a:stretch/>
        </p:blipFill>
        <p:spPr>
          <a:xfrm>
            <a:off x="9615340" y="5928458"/>
            <a:ext cx="2335392" cy="55559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8"/>
          <p:cNvSpPr/>
          <p:nvPr/>
        </p:nvSpPr>
        <p:spPr>
          <a:xfrm>
            <a:off x="0" y="0"/>
            <a:ext cx="12192000" cy="6858000"/>
          </a:xfrm>
          <a:prstGeom prst="rect">
            <a:avLst/>
          </a:prstGeom>
          <a:solidFill>
            <a:srgbClr val="002060"/>
          </a:solidFill>
          <a:ln>
            <a:noFill/>
          </a:ln>
        </p:spPr>
        <p:txBody>
          <a:bodyPr spcFirstLastPara="1" wrap="square" lIns="91425" tIns="45700" rIns="91425" bIns="45700" anchor="ctr" anchorCtr="0">
            <a:noAutofit/>
          </a:bodyPr>
          <a:lstStyle/>
          <a:p>
            <a:pPr marL="457200" marR="0" lvl="1"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1" name="Google Shape;281;p28"/>
          <p:cNvPicPr preferRelativeResize="0"/>
          <p:nvPr/>
        </p:nvPicPr>
        <p:blipFill rotWithShape="1">
          <a:blip r:embed="rId3">
            <a:alphaModFix/>
          </a:blip>
          <a:srcRect/>
          <a:stretch/>
        </p:blipFill>
        <p:spPr>
          <a:xfrm>
            <a:off x="431800" y="6211302"/>
            <a:ext cx="2203116" cy="420878"/>
          </a:xfrm>
          <a:prstGeom prst="rect">
            <a:avLst/>
          </a:prstGeom>
          <a:noFill/>
          <a:ln>
            <a:noFill/>
          </a:ln>
        </p:spPr>
      </p:pic>
      <p:sp>
        <p:nvSpPr>
          <p:cNvPr id="282" name="Google Shape;282;p28"/>
          <p:cNvSpPr/>
          <p:nvPr/>
        </p:nvSpPr>
        <p:spPr>
          <a:xfrm>
            <a:off x="0" y="697832"/>
            <a:ext cx="12192000" cy="733928"/>
          </a:xfrm>
          <a:prstGeom prst="rect">
            <a:avLst/>
          </a:prstGeom>
          <a:solidFill>
            <a:srgbClr val="258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3" name="Google Shape;283;p28"/>
          <p:cNvSpPr txBox="1"/>
          <p:nvPr/>
        </p:nvSpPr>
        <p:spPr>
          <a:xfrm>
            <a:off x="871363" y="693958"/>
            <a:ext cx="10240773" cy="7078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chemeClr val="lt1"/>
                </a:solidFill>
              </a:rPr>
              <a:t>Event Planning Tools</a:t>
            </a:r>
            <a:endParaRPr sz="4000" b="1" i="1" u="none" strike="noStrike" cap="none">
              <a:solidFill>
                <a:schemeClr val="lt1"/>
              </a:solidFill>
            </a:endParaRPr>
          </a:p>
        </p:txBody>
      </p:sp>
      <p:pic>
        <p:nvPicPr>
          <p:cNvPr id="284" name="Google Shape;284;p28"/>
          <p:cNvPicPr preferRelativeResize="0"/>
          <p:nvPr/>
        </p:nvPicPr>
        <p:blipFill rotWithShape="1">
          <a:blip r:embed="rId4">
            <a:alphaModFix/>
          </a:blip>
          <a:srcRect/>
          <a:stretch/>
        </p:blipFill>
        <p:spPr>
          <a:xfrm>
            <a:off x="9530499" y="5928458"/>
            <a:ext cx="2335392" cy="555597"/>
          </a:xfrm>
          <a:prstGeom prst="rect">
            <a:avLst/>
          </a:prstGeom>
          <a:noFill/>
          <a:ln>
            <a:noFill/>
          </a:ln>
        </p:spPr>
      </p:pic>
      <p:pic>
        <p:nvPicPr>
          <p:cNvPr id="285" name="Google Shape;285;p28"/>
          <p:cNvPicPr preferRelativeResize="0"/>
          <p:nvPr/>
        </p:nvPicPr>
        <p:blipFill rotWithShape="1">
          <a:blip r:embed="rId5">
            <a:alphaModFix/>
          </a:blip>
          <a:srcRect t="8441" r="1409" b="15437"/>
          <a:stretch/>
        </p:blipFill>
        <p:spPr>
          <a:xfrm>
            <a:off x="314050" y="1609726"/>
            <a:ext cx="11563901" cy="502245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2986</Words>
  <Application>Microsoft Office PowerPoint</Application>
  <PresentationFormat>Widescreen</PresentationFormat>
  <Paragraphs>231</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 Rounded</vt:lpstr>
      <vt:lpstr>Calibri</vt:lpstr>
      <vt:lpstr>Noto Sans Symbols</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Lights On in Idaho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Cakebread</dc:creator>
  <cp:lastModifiedBy>Carol Cakebread</cp:lastModifiedBy>
  <cp:revision>3</cp:revision>
  <dcterms:modified xsi:type="dcterms:W3CDTF">2023-06-15T16:30:09Z</dcterms:modified>
</cp:coreProperties>
</file>